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9"/>
  </p:notesMasterIdLst>
  <p:sldIdLst>
    <p:sldId id="258" r:id="rId3"/>
    <p:sldId id="259" r:id="rId4"/>
    <p:sldId id="2147470807" r:id="rId5"/>
    <p:sldId id="269" r:id="rId6"/>
    <p:sldId id="263" r:id="rId7"/>
    <p:sldId id="260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1E9A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6BC5B-EBFF-4974-8F7A-E24BE8C2C623}" v="3" dt="2022-11-17T17:34:18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250" autoAdjust="0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-79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E8E44-6BF5-4A2D-9C22-AD8CB039DE81}" type="datetimeFigureOut">
              <a:rPr lang="es-CO" smtClean="0"/>
              <a:pPr/>
              <a:t>29/11/2022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FC19-8FB6-463D-A5F9-E9B6C51B4983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85892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10B74-9FA8-4B9D-9F12-0A072B8D7BBB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73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imagen 4">
            <a:extLst>
              <a:ext uri="{FF2B5EF4-FFF2-40B4-BE49-F238E27FC236}">
                <a16:creationId xmlns="" xmlns:a16="http://schemas.microsoft.com/office/drawing/2014/main" id="{E02A07DE-F18B-164B-A269-8148D45B0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3" t="791" r="21342" b="3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38071A-DDA6-9942-AFD5-2DEB3D3BE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0086" y="1649136"/>
            <a:ext cx="5174974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Título de la presentación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28712F-0404-0442-9115-783246C203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0086" y="4128811"/>
            <a:ext cx="51749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Subtítulo </a:t>
            </a:r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CB1DB5-2202-5C46-B519-79C0EF68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4264FF3-1A36-C588-E7A1-FF5E4F6D4C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5662" y="0"/>
            <a:ext cx="1224766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53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0D82E6-2215-7945-8916-3209A294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C8FCE54-2461-1E4D-A569-412B7690D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A6A0BB6-6D6F-FF47-8DFA-FD0FE58D7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74B5F0B-D187-DC49-BDEC-70E95DF0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BE5-98DE-8347-B000-175C18FF2C0D}" type="datetimeFigureOut">
              <a:rPr lang="es-CO" smtClean="0"/>
              <a:pPr/>
              <a:t>29/11/2022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EB8193C-6B70-8140-91CB-C4E20612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84B6E87-E19E-9646-8EB8-49D7BA02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92667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AADF7B-BE2B-AE47-A6E7-B206BFCF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4EB0C60-E579-A545-8533-74E191812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D07D721-9145-D346-BD52-A2CA7286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BE5-98DE-8347-B000-175C18FF2C0D}" type="datetimeFigureOut">
              <a:rPr lang="es-CO" smtClean="0"/>
              <a:pPr/>
              <a:t>29/11/2022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B4D540C-02AF-E645-97B5-3A2AEE73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3AE443B-368E-CB40-A0AD-529E6E2E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76866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6BD1FEC-0F9C-7C48-84C9-B2B3D68E5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17EFC24-37F8-2A4F-9EB4-BD54BE650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B69772B-A8CD-5949-B8DD-F4CE6D4E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BE5-98DE-8347-B000-175C18FF2C0D}" type="datetimeFigureOut">
              <a:rPr lang="es-CO" smtClean="0"/>
              <a:pPr/>
              <a:t>29/11/2022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FF53203-35BF-EB4C-B950-E1638233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40B255D-A080-7049-A68C-E9C8BFAE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585337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70E2CC4-4C3D-9A49-9AC5-A8A952689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Marcador de texto 17">
            <a:extLst>
              <a:ext uri="{FF2B5EF4-FFF2-40B4-BE49-F238E27FC236}">
                <a16:creationId xmlns="" xmlns:a16="http://schemas.microsoft.com/office/drawing/2014/main" id="{81F70CD4-3BA8-DD42-BCB7-B31B5C6A9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7595" y="3732775"/>
            <a:ext cx="2208245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Clic</a:t>
            </a:r>
            <a:endParaRPr lang="es-CO"/>
          </a:p>
        </p:txBody>
      </p:sp>
      <p:sp>
        <p:nvSpPr>
          <p:cNvPr id="20" name="Marcador de texto 17">
            <a:extLst>
              <a:ext uri="{FF2B5EF4-FFF2-40B4-BE49-F238E27FC236}">
                <a16:creationId xmlns="" xmlns:a16="http://schemas.microsoft.com/office/drawing/2014/main" id="{8E2295CE-2969-ED40-82B7-F726087CEC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2384" y="4434510"/>
            <a:ext cx="2299467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Día/mes/año</a:t>
            </a:r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6FBD01D-316E-AC40-8121-3BAAA88F57B1}"/>
              </a:ext>
            </a:extLst>
          </p:cNvPr>
          <p:cNvSpPr/>
          <p:nvPr userDrawn="1"/>
        </p:nvSpPr>
        <p:spPr>
          <a:xfrm>
            <a:off x="719403" y="2660915"/>
            <a:ext cx="1536171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21" name="Marcador de texto 17">
            <a:extLst>
              <a:ext uri="{FF2B5EF4-FFF2-40B4-BE49-F238E27FC236}">
                <a16:creationId xmlns="" xmlns:a16="http://schemas.microsoft.com/office/drawing/2014/main" id="{82717904-3205-D741-969C-CD7341CBAF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26" y="2716791"/>
            <a:ext cx="2971895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>
                <a:solidFill>
                  <a:srgbClr val="00B0F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Ordinaria o extraordinaria</a:t>
            </a: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2FC8125-0A92-C240-8F43-5A8C354E86E0}"/>
              </a:ext>
            </a:extLst>
          </p:cNvPr>
          <p:cNvSpPr/>
          <p:nvPr userDrawn="1"/>
        </p:nvSpPr>
        <p:spPr>
          <a:xfrm>
            <a:off x="719403" y="5253203"/>
            <a:ext cx="5376597" cy="105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078C02D-DC91-394D-A78D-E576CC7EC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663219" y="5389382"/>
            <a:ext cx="2880320" cy="1194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345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EC7CFCD-3A8C-F54E-9B38-2FAA29B8E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texto 17">
            <a:extLst>
              <a:ext uri="{FF2B5EF4-FFF2-40B4-BE49-F238E27FC236}">
                <a16:creationId xmlns="" xmlns:a16="http://schemas.microsoft.com/office/drawing/2014/main" id="{F1808BFA-FE77-0C45-AABE-1F379094F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7595" y="3732775"/>
            <a:ext cx="2208245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Clic</a:t>
            </a:r>
            <a:endParaRPr lang="es-CO"/>
          </a:p>
        </p:txBody>
      </p:sp>
      <p:sp>
        <p:nvSpPr>
          <p:cNvPr id="8" name="Marcador de texto 17">
            <a:extLst>
              <a:ext uri="{FF2B5EF4-FFF2-40B4-BE49-F238E27FC236}">
                <a16:creationId xmlns="" xmlns:a16="http://schemas.microsoft.com/office/drawing/2014/main" id="{B4A89061-E773-BC4C-B272-5604CF645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2384" y="4434510"/>
            <a:ext cx="2299467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Día/mes/año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A0B8923-DFDF-194F-8575-34A51C351E6F}"/>
              </a:ext>
            </a:extLst>
          </p:cNvPr>
          <p:cNvSpPr/>
          <p:nvPr userDrawn="1"/>
        </p:nvSpPr>
        <p:spPr>
          <a:xfrm>
            <a:off x="719403" y="2564904"/>
            <a:ext cx="17281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0" name="Marcador de texto 17">
            <a:extLst>
              <a:ext uri="{FF2B5EF4-FFF2-40B4-BE49-F238E27FC236}">
                <a16:creationId xmlns="" xmlns:a16="http://schemas.microsoft.com/office/drawing/2014/main" id="{B224D778-AE90-C74D-8197-0E509FAD42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26" y="2716791"/>
            <a:ext cx="2971895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>
                <a:solidFill>
                  <a:srgbClr val="00B0F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Ordinario o extraordinario</a:t>
            </a:r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43E8C3C3-9DB6-F544-AC9E-A2E857EE58B2}"/>
              </a:ext>
            </a:extLst>
          </p:cNvPr>
          <p:cNvSpPr/>
          <p:nvPr userDrawn="1"/>
        </p:nvSpPr>
        <p:spPr>
          <a:xfrm>
            <a:off x="719403" y="5253203"/>
            <a:ext cx="5376597" cy="105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432C0DBD-A202-2D4B-8B2F-2687F2543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663219" y="5389382"/>
            <a:ext cx="2880320" cy="1194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786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A82A31E-5560-E846-B849-D503352C0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texto 17">
            <a:extLst>
              <a:ext uri="{FF2B5EF4-FFF2-40B4-BE49-F238E27FC236}">
                <a16:creationId xmlns="" xmlns:a16="http://schemas.microsoft.com/office/drawing/2014/main" id="{A82F991C-8F2A-4F44-8D7D-CA54D207E7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7595" y="3732775"/>
            <a:ext cx="2208245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Clic</a:t>
            </a:r>
            <a:endParaRPr lang="es-CO"/>
          </a:p>
        </p:txBody>
      </p:sp>
      <p:sp>
        <p:nvSpPr>
          <p:cNvPr id="7" name="Marcador de texto 17">
            <a:extLst>
              <a:ext uri="{FF2B5EF4-FFF2-40B4-BE49-F238E27FC236}">
                <a16:creationId xmlns="" xmlns:a16="http://schemas.microsoft.com/office/drawing/2014/main" id="{4092F405-B697-444A-A594-3C9006575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2384" y="4434510"/>
            <a:ext cx="2299467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Día/mes/año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816DE9C-1B01-EA48-ACA8-328FEB44ABA0}"/>
              </a:ext>
            </a:extLst>
          </p:cNvPr>
          <p:cNvSpPr/>
          <p:nvPr userDrawn="1"/>
        </p:nvSpPr>
        <p:spPr>
          <a:xfrm>
            <a:off x="719403" y="2660915"/>
            <a:ext cx="1920213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9" name="Marcador de texto 17">
            <a:extLst>
              <a:ext uri="{FF2B5EF4-FFF2-40B4-BE49-F238E27FC236}">
                <a16:creationId xmlns="" xmlns:a16="http://schemas.microsoft.com/office/drawing/2014/main" id="{7AB8261B-F8CD-7846-AA98-E2C0FC23B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26" y="2716791"/>
            <a:ext cx="2971895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>
                <a:solidFill>
                  <a:srgbClr val="00B05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Ordinario o extraordinario</a:t>
            </a:r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CF5156D-0F2E-2D4C-BB78-B96111E74207}"/>
              </a:ext>
            </a:extLst>
          </p:cNvPr>
          <p:cNvSpPr/>
          <p:nvPr userDrawn="1"/>
        </p:nvSpPr>
        <p:spPr>
          <a:xfrm>
            <a:off x="719403" y="5253203"/>
            <a:ext cx="5376597" cy="105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942AF36F-2DD6-B84C-A74E-CB7772866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663219" y="5389382"/>
            <a:ext cx="2880320" cy="1194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367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EB8C384-3A48-6A48-A640-6D28ED6F6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texto 17">
            <a:extLst>
              <a:ext uri="{FF2B5EF4-FFF2-40B4-BE49-F238E27FC236}">
                <a16:creationId xmlns="" xmlns:a16="http://schemas.microsoft.com/office/drawing/2014/main" id="{3E66FB87-9056-3C41-B3AD-74E3B2D3B5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7595" y="3732775"/>
            <a:ext cx="2208245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Clic</a:t>
            </a:r>
            <a:endParaRPr lang="es-CO"/>
          </a:p>
        </p:txBody>
      </p:sp>
      <p:sp>
        <p:nvSpPr>
          <p:cNvPr id="8" name="Marcador de texto 17">
            <a:extLst>
              <a:ext uri="{FF2B5EF4-FFF2-40B4-BE49-F238E27FC236}">
                <a16:creationId xmlns="" xmlns:a16="http://schemas.microsoft.com/office/drawing/2014/main" id="{52B7FB58-BFA5-1B4D-87C4-410C7B57B1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2384" y="4434510"/>
            <a:ext cx="2299467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Día/mes/año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544FB03-ABAB-5B40-A977-E242072248BC}"/>
              </a:ext>
            </a:extLst>
          </p:cNvPr>
          <p:cNvSpPr/>
          <p:nvPr userDrawn="1"/>
        </p:nvSpPr>
        <p:spPr>
          <a:xfrm>
            <a:off x="669180" y="2367615"/>
            <a:ext cx="1536171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0" name="Marcador de texto 17">
            <a:extLst>
              <a:ext uri="{FF2B5EF4-FFF2-40B4-BE49-F238E27FC236}">
                <a16:creationId xmlns="" xmlns:a16="http://schemas.microsoft.com/office/drawing/2014/main" id="{E257E69D-E20A-8C4B-8873-4B26C1CE4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403" y="2423491"/>
            <a:ext cx="2971895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>
                <a:solidFill>
                  <a:srgbClr val="FF000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Ordinario o extraordinario</a:t>
            </a:r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4770AD4-7C59-9C4B-B823-26757C571204}"/>
              </a:ext>
            </a:extLst>
          </p:cNvPr>
          <p:cNvSpPr/>
          <p:nvPr userDrawn="1"/>
        </p:nvSpPr>
        <p:spPr>
          <a:xfrm>
            <a:off x="719403" y="5253203"/>
            <a:ext cx="5376597" cy="105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B648D50-643E-794B-8AFE-3DBA59FE4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663219" y="5389382"/>
            <a:ext cx="2880320" cy="1194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159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20104DB-3003-8B49-A480-AE0E38B9A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arcador de texto 17">
            <a:extLst>
              <a:ext uri="{FF2B5EF4-FFF2-40B4-BE49-F238E27FC236}">
                <a16:creationId xmlns="" xmlns:a16="http://schemas.microsoft.com/office/drawing/2014/main" id="{BC41BE59-83C9-764D-93D1-59B82EA908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7595" y="3732775"/>
            <a:ext cx="2208245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Clic</a:t>
            </a:r>
            <a:endParaRPr lang="es-CO"/>
          </a:p>
        </p:txBody>
      </p:sp>
      <p:sp>
        <p:nvSpPr>
          <p:cNvPr id="9" name="Marcador de texto 17">
            <a:extLst>
              <a:ext uri="{FF2B5EF4-FFF2-40B4-BE49-F238E27FC236}">
                <a16:creationId xmlns="" xmlns:a16="http://schemas.microsoft.com/office/drawing/2014/main" id="{3A052E8B-A3BD-6449-98A3-9B8CD5A36D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2384" y="4434510"/>
            <a:ext cx="2299467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Día/mes/año</a:t>
            </a:r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8C483E3-8B36-1D46-B786-2D0117AF5D19}"/>
              </a:ext>
            </a:extLst>
          </p:cNvPr>
          <p:cNvSpPr/>
          <p:nvPr userDrawn="1"/>
        </p:nvSpPr>
        <p:spPr>
          <a:xfrm>
            <a:off x="719403" y="2660915"/>
            <a:ext cx="1824203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1" name="Marcador de texto 17">
            <a:extLst>
              <a:ext uri="{FF2B5EF4-FFF2-40B4-BE49-F238E27FC236}">
                <a16:creationId xmlns="" xmlns:a16="http://schemas.microsoft.com/office/drawing/2014/main" id="{551B5FA6-11C6-B54A-9C4A-17E97294A4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26" y="2716791"/>
            <a:ext cx="2971895" cy="3683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>
                <a:solidFill>
                  <a:srgbClr val="00B05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Ordinario o extraordinario</a:t>
            </a:r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9C75A40-0C55-C249-B155-FCDE4A590798}"/>
              </a:ext>
            </a:extLst>
          </p:cNvPr>
          <p:cNvSpPr/>
          <p:nvPr userDrawn="1"/>
        </p:nvSpPr>
        <p:spPr>
          <a:xfrm>
            <a:off x="719403" y="5253203"/>
            <a:ext cx="5376597" cy="105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BB38248-0F9C-A64D-869A-AD8E2CCF4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663219" y="5389382"/>
            <a:ext cx="2880320" cy="1194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5623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9F395A5-DF47-D041-88ED-78CDE553B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texto 17">
            <a:extLst>
              <a:ext uri="{FF2B5EF4-FFF2-40B4-BE49-F238E27FC236}">
                <a16:creationId xmlns="" xmlns:a16="http://schemas.microsoft.com/office/drawing/2014/main" id="{657C6CD8-24D8-034E-A154-14DBDA519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7595" y="3329194"/>
            <a:ext cx="2208245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Clic</a:t>
            </a:r>
            <a:endParaRPr lang="es-CO"/>
          </a:p>
        </p:txBody>
      </p:sp>
      <p:sp>
        <p:nvSpPr>
          <p:cNvPr id="7" name="Marcador de texto 17">
            <a:extLst>
              <a:ext uri="{FF2B5EF4-FFF2-40B4-BE49-F238E27FC236}">
                <a16:creationId xmlns="" xmlns:a16="http://schemas.microsoft.com/office/drawing/2014/main" id="{606C9002-4807-874E-BFEA-E6FBB79F79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2384" y="4030929"/>
            <a:ext cx="2299467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Día/mes/año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77CF832-A897-D149-9250-6F899D295718}"/>
              </a:ext>
            </a:extLst>
          </p:cNvPr>
          <p:cNvSpPr/>
          <p:nvPr userDrawn="1"/>
        </p:nvSpPr>
        <p:spPr>
          <a:xfrm>
            <a:off x="719403" y="2660915"/>
            <a:ext cx="1536171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9" name="Marcador de texto 17">
            <a:extLst>
              <a:ext uri="{FF2B5EF4-FFF2-40B4-BE49-F238E27FC236}">
                <a16:creationId xmlns="" xmlns:a16="http://schemas.microsoft.com/office/drawing/2014/main" id="{73AAFF9D-0A26-D54F-B720-3F09C09CE2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26" y="2716791"/>
            <a:ext cx="2971895" cy="3683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>
                <a:solidFill>
                  <a:srgbClr val="00B0F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Ordinario o extraordinario</a:t>
            </a:r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327A066D-1391-2B4A-97F7-B9004C5E5760}"/>
              </a:ext>
            </a:extLst>
          </p:cNvPr>
          <p:cNvSpPr/>
          <p:nvPr userDrawn="1"/>
        </p:nvSpPr>
        <p:spPr>
          <a:xfrm>
            <a:off x="719403" y="5253203"/>
            <a:ext cx="5376597" cy="105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98D01467-9377-6443-99D1-C58FC9E74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663219" y="5389382"/>
            <a:ext cx="2880320" cy="1194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156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13771F8-B12C-E143-985A-3FDAE4ED1E4B}"/>
              </a:ext>
            </a:extLst>
          </p:cNvPr>
          <p:cNvSpPr/>
          <p:nvPr userDrawn="1"/>
        </p:nvSpPr>
        <p:spPr>
          <a:xfrm>
            <a:off x="11310288" y="6248539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chemeClr val="bg1"/>
                </a:solidFill>
              </a:rPr>
              <a:pPr algn="ctr"/>
              <a:t>‹#›</a:t>
            </a:fld>
            <a:endParaRPr lang="es-ES_tradnl" sz="1467" b="1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843E913-23B9-2740-BED4-CD1A846A0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B3DEAC3-22C4-494C-A879-2D3330694903}"/>
              </a:ext>
            </a:extLst>
          </p:cNvPr>
          <p:cNvSpPr/>
          <p:nvPr userDrawn="1"/>
        </p:nvSpPr>
        <p:spPr>
          <a:xfrm>
            <a:off x="527382" y="6021288"/>
            <a:ext cx="1344149" cy="96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</p:spTree>
    <p:extLst>
      <p:ext uri="{BB962C8B-B14F-4D97-AF65-F5344CB8AC3E}">
        <p14:creationId xmlns="" xmlns:p14="http://schemas.microsoft.com/office/powerpoint/2010/main" val="250731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D0ED9B-29C8-A746-BD57-7A07395C5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3078" y="365125"/>
            <a:ext cx="500932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Contenido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CB80B9-D622-584F-9E88-0DDA0B265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078" y="1825625"/>
            <a:ext cx="500932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505207-D172-A143-9916-391C0C49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637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CAD9E-2DF5-6F49-B926-6282B9958E3C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416069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2B7DE8A-5AE5-5F43-BB24-A8D8378EE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13771F8-B12C-E143-985A-3FDAE4ED1E4B}"/>
              </a:ext>
            </a:extLst>
          </p:cNvPr>
          <p:cNvSpPr/>
          <p:nvPr userDrawn="1"/>
        </p:nvSpPr>
        <p:spPr>
          <a:xfrm>
            <a:off x="11599544" y="6481003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chemeClr val="bg1"/>
                </a:solidFill>
              </a:rPr>
              <a:pPr algn="ctr"/>
              <a:t>‹#›</a:t>
            </a:fld>
            <a:endParaRPr lang="es-ES_tradnl" sz="1467" b="1">
              <a:solidFill>
                <a:schemeClr val="bg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B3E5DBFD-F8C6-9E49-A360-1CEB1D3558A2}"/>
              </a:ext>
            </a:extLst>
          </p:cNvPr>
          <p:cNvSpPr/>
          <p:nvPr userDrawn="1"/>
        </p:nvSpPr>
        <p:spPr>
          <a:xfrm>
            <a:off x="7920202" y="5925971"/>
            <a:ext cx="575371" cy="575371"/>
          </a:xfrm>
          <a:prstGeom prst="ellipse">
            <a:avLst/>
          </a:prstGeom>
          <a:solidFill>
            <a:srgbClr val="00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5EEFE973-82FB-3F46-91FD-257EB930884D}"/>
              </a:ext>
            </a:extLst>
          </p:cNvPr>
          <p:cNvSpPr/>
          <p:nvPr userDrawn="1"/>
        </p:nvSpPr>
        <p:spPr>
          <a:xfrm>
            <a:off x="7919856" y="6104523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0" name="Marcador de texto 17">
            <a:extLst>
              <a:ext uri="{FF2B5EF4-FFF2-40B4-BE49-F238E27FC236}">
                <a16:creationId xmlns="" xmlns:a16="http://schemas.microsoft.com/office/drawing/2014/main" id="{D96ED980-2093-A043-95D7-D9F71812D4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4098" y="202591"/>
            <a:ext cx="2350575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="1">
                <a:solidFill>
                  <a:srgbClr val="00B0F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Tipo de solicitud</a:t>
            </a:r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C978F367-9D5B-7341-8200-B6B47B000914}"/>
              </a:ext>
            </a:extLst>
          </p:cNvPr>
          <p:cNvSpPr/>
          <p:nvPr userDrawn="1"/>
        </p:nvSpPr>
        <p:spPr>
          <a:xfrm>
            <a:off x="3791744" y="202591"/>
            <a:ext cx="4512501" cy="538111"/>
          </a:xfrm>
          <a:prstGeom prst="rect">
            <a:avLst/>
          </a:prstGeom>
          <a:solidFill>
            <a:srgbClr val="00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2" name="Marcador de texto 17">
            <a:extLst>
              <a:ext uri="{FF2B5EF4-FFF2-40B4-BE49-F238E27FC236}">
                <a16:creationId xmlns="" xmlns:a16="http://schemas.microsoft.com/office/drawing/2014/main" id="{B58757DE-C8E8-C94D-89D1-5180EB2EE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664" y="202591"/>
            <a:ext cx="919672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Nombre del tema a presentar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E3C87CE-5D6D-134D-A3C4-8FF07BCF31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600" y="1123951"/>
            <a:ext cx="5547784" cy="4512733"/>
          </a:xfrm>
        </p:spPr>
        <p:txBody>
          <a:bodyPr>
            <a:normAutofit/>
          </a:bodyPr>
          <a:lstStyle>
            <a:lvl1pPr marL="0" indent="0" algn="just">
              <a:buNone/>
              <a:defRPr sz="1867"/>
            </a:lvl1pPr>
          </a:lstStyle>
          <a:p>
            <a:pPr lvl="0"/>
            <a:r>
              <a:rPr lang="es-MX"/>
              <a:t>Describa claramente el tema que desea aprobar, recomendar, informar o discutir en la Junta Directiva o Comité.</a:t>
            </a:r>
            <a:endParaRPr lang="es-CO"/>
          </a:p>
        </p:txBody>
      </p:sp>
      <p:sp>
        <p:nvSpPr>
          <p:cNvPr id="15" name="Marcador de texto 4">
            <a:extLst>
              <a:ext uri="{FF2B5EF4-FFF2-40B4-BE49-F238E27FC236}">
                <a16:creationId xmlns="" xmlns:a16="http://schemas.microsoft.com/office/drawing/2014/main" id="{1A6A565A-5A1F-684B-AC86-454E1EDAAC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0352" y="1123951"/>
            <a:ext cx="5692299" cy="4512733"/>
          </a:xfrm>
        </p:spPr>
        <p:txBody>
          <a:bodyPr>
            <a:normAutofit/>
          </a:bodyPr>
          <a:lstStyle>
            <a:lvl1pPr marL="0" indent="0" algn="just">
              <a:buNone/>
              <a:defRPr sz="1867"/>
            </a:lvl1pPr>
          </a:lstStyle>
          <a:p>
            <a:pPr lvl="0"/>
            <a:r>
              <a:rPr lang="es-MX"/>
              <a:t>Si su solicitud es de...</a:t>
            </a:r>
          </a:p>
          <a:p>
            <a:pPr lvl="0"/>
            <a:endParaRPr lang="es-MX"/>
          </a:p>
          <a:p>
            <a:pPr lvl="0"/>
            <a:r>
              <a:rPr lang="es-MX"/>
              <a:t>Aprobación: indique los argumentos que sustentan su solicitud</a:t>
            </a:r>
          </a:p>
          <a:p>
            <a:pPr lvl="0"/>
            <a:endParaRPr lang="es-MX"/>
          </a:p>
          <a:p>
            <a:pPr lvl="0"/>
            <a:r>
              <a:rPr lang="es-MX"/>
              <a:t>Recomendación: indique la pertinencia de tema y si es necesario presentarlo o no la la Junta Directiva</a:t>
            </a:r>
          </a:p>
          <a:p>
            <a:pPr lvl="0"/>
            <a:endParaRPr lang="es-MX"/>
          </a:p>
          <a:p>
            <a:pPr lvl="0"/>
            <a:r>
              <a:rPr lang="es-MX"/>
              <a:t>Informativa: indique la pertinencia del tema</a:t>
            </a:r>
          </a:p>
          <a:p>
            <a:pPr lvl="0"/>
            <a:endParaRPr lang="es-MX"/>
          </a:p>
          <a:p>
            <a:pPr lvl="0"/>
            <a:r>
              <a:rPr lang="es-MX"/>
              <a:t>Discusión: indique que espera la administración del tema a presentar</a:t>
            </a:r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32947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96C640C-AD6F-7444-911C-8A3F600F9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13771F8-B12C-E143-985A-3FDAE4ED1E4B}"/>
              </a:ext>
            </a:extLst>
          </p:cNvPr>
          <p:cNvSpPr/>
          <p:nvPr userDrawn="1"/>
        </p:nvSpPr>
        <p:spPr>
          <a:xfrm>
            <a:off x="11599544" y="6481003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chemeClr val="bg1"/>
                </a:solidFill>
              </a:rPr>
              <a:pPr algn="ctr"/>
              <a:t>‹#›</a:t>
            </a:fld>
            <a:endParaRPr lang="es-ES_tradnl" sz="1467" b="1">
              <a:solidFill>
                <a:schemeClr val="bg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B3E5DBFD-F8C6-9E49-A360-1CEB1D3558A2}"/>
              </a:ext>
            </a:extLst>
          </p:cNvPr>
          <p:cNvSpPr/>
          <p:nvPr userDrawn="1"/>
        </p:nvSpPr>
        <p:spPr>
          <a:xfrm>
            <a:off x="7920203" y="5988107"/>
            <a:ext cx="668144" cy="513235"/>
          </a:xfrm>
          <a:prstGeom prst="ellipse">
            <a:avLst/>
          </a:prstGeom>
          <a:solidFill>
            <a:srgbClr val="00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5EEFE973-82FB-3F46-91FD-257EB930884D}"/>
              </a:ext>
            </a:extLst>
          </p:cNvPr>
          <p:cNvSpPr/>
          <p:nvPr userDrawn="1"/>
        </p:nvSpPr>
        <p:spPr>
          <a:xfrm>
            <a:off x="7919856" y="6104523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3E73B84-AE3E-324F-932F-D218891BD906}"/>
              </a:ext>
            </a:extLst>
          </p:cNvPr>
          <p:cNvSpPr/>
          <p:nvPr userDrawn="1"/>
        </p:nvSpPr>
        <p:spPr>
          <a:xfrm>
            <a:off x="10128448" y="202592"/>
            <a:ext cx="1536171" cy="346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0" name="Marcador de texto 17">
            <a:extLst>
              <a:ext uri="{FF2B5EF4-FFF2-40B4-BE49-F238E27FC236}">
                <a16:creationId xmlns="" xmlns:a16="http://schemas.microsoft.com/office/drawing/2014/main" id="{D96ED980-2093-A043-95D7-D9F71812D4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4098" y="202591"/>
            <a:ext cx="2350575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="1">
                <a:solidFill>
                  <a:srgbClr val="00B0F0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Tipo de solicitud</a:t>
            </a:r>
            <a:endParaRPr lang="es-CO"/>
          </a:p>
        </p:txBody>
      </p:sp>
      <p:sp>
        <p:nvSpPr>
          <p:cNvPr id="11" name="Marcador de texto 17">
            <a:extLst>
              <a:ext uri="{FF2B5EF4-FFF2-40B4-BE49-F238E27FC236}">
                <a16:creationId xmlns="" xmlns:a16="http://schemas.microsoft.com/office/drawing/2014/main" id="{6D28BFD1-EF3D-B844-B005-4F673B3969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8008" y="5527261"/>
            <a:ext cx="7088632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="1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Nombre del comité</a:t>
            </a:r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1642310B-590F-4E48-B9C3-06E45DD6A11A}"/>
              </a:ext>
            </a:extLst>
          </p:cNvPr>
          <p:cNvSpPr/>
          <p:nvPr userDrawn="1"/>
        </p:nvSpPr>
        <p:spPr>
          <a:xfrm>
            <a:off x="3791744" y="202591"/>
            <a:ext cx="4512501" cy="538111"/>
          </a:xfrm>
          <a:prstGeom prst="rect">
            <a:avLst/>
          </a:prstGeom>
          <a:solidFill>
            <a:srgbClr val="00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3" name="Marcador de texto 17">
            <a:extLst>
              <a:ext uri="{FF2B5EF4-FFF2-40B4-BE49-F238E27FC236}">
                <a16:creationId xmlns="" xmlns:a16="http://schemas.microsoft.com/office/drawing/2014/main" id="{61327A8E-79DA-0F40-BEED-72A225CD8F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664" y="202591"/>
            <a:ext cx="919672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s-ES"/>
              <a:t>Nombre del tema a presentar</a:t>
            </a:r>
            <a:endParaRPr lang="es-CO"/>
          </a:p>
        </p:txBody>
      </p:sp>
      <p:sp>
        <p:nvSpPr>
          <p:cNvPr id="14" name="Marcador de texto 4">
            <a:extLst>
              <a:ext uri="{FF2B5EF4-FFF2-40B4-BE49-F238E27FC236}">
                <a16:creationId xmlns="" xmlns:a16="http://schemas.microsoft.com/office/drawing/2014/main" id="{780101D8-B188-8B43-8329-C5DD35841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5600" y="1123951"/>
            <a:ext cx="5547784" cy="4233499"/>
          </a:xfrm>
        </p:spPr>
        <p:txBody>
          <a:bodyPr>
            <a:normAutofit/>
          </a:bodyPr>
          <a:lstStyle>
            <a:lvl1pPr marL="0" indent="0" algn="just">
              <a:buNone/>
              <a:defRPr sz="1867"/>
            </a:lvl1pPr>
          </a:lstStyle>
          <a:p>
            <a:pPr lvl="0"/>
            <a:r>
              <a:rPr lang="es-MX"/>
              <a:t>Describa claramente el tema que desea aprobar, recomendar, informar o discutir en la Junta Directiva o Comité.</a:t>
            </a:r>
            <a:endParaRPr lang="es-CO"/>
          </a:p>
        </p:txBody>
      </p:sp>
      <p:sp>
        <p:nvSpPr>
          <p:cNvPr id="15" name="Marcador de texto 4">
            <a:extLst>
              <a:ext uri="{FF2B5EF4-FFF2-40B4-BE49-F238E27FC236}">
                <a16:creationId xmlns="" xmlns:a16="http://schemas.microsoft.com/office/drawing/2014/main" id="{2B33EC4A-1F4B-1D47-BA28-1D4F3004EE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0352" y="1123951"/>
            <a:ext cx="5692299" cy="4194347"/>
          </a:xfrm>
        </p:spPr>
        <p:txBody>
          <a:bodyPr>
            <a:normAutofit/>
          </a:bodyPr>
          <a:lstStyle>
            <a:lvl1pPr marL="0" indent="0" algn="just">
              <a:buNone/>
              <a:defRPr sz="1867"/>
            </a:lvl1pPr>
          </a:lstStyle>
          <a:p>
            <a:pPr lvl="0"/>
            <a:r>
              <a:rPr lang="es-MX"/>
              <a:t>Si su solicitud es de...</a:t>
            </a:r>
          </a:p>
          <a:p>
            <a:pPr lvl="0"/>
            <a:r>
              <a:rPr lang="es-MX"/>
              <a:t>Aprobación: indique los argumentos que sustentan su solicitud</a:t>
            </a:r>
          </a:p>
          <a:p>
            <a:pPr lvl="0"/>
            <a:endParaRPr lang="es-MX"/>
          </a:p>
          <a:p>
            <a:pPr lvl="0"/>
            <a:r>
              <a:rPr lang="es-MX"/>
              <a:t>Recomendación: indique la pertinencia de tema y si es necesario presentarlo o no la la Junta Directiva</a:t>
            </a:r>
          </a:p>
          <a:p>
            <a:pPr lvl="0"/>
            <a:endParaRPr lang="es-MX"/>
          </a:p>
          <a:p>
            <a:pPr lvl="0"/>
            <a:r>
              <a:rPr lang="es-MX"/>
              <a:t>Informativa: indique la pertinencia del tema</a:t>
            </a:r>
          </a:p>
          <a:p>
            <a:pPr lvl="0"/>
            <a:endParaRPr lang="es-MX"/>
          </a:p>
          <a:p>
            <a:pPr lvl="0"/>
            <a:r>
              <a:rPr lang="es-MX"/>
              <a:t>Discusión: indique que espera la administración del tema a presentar</a:t>
            </a:r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1806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B85EB1C-C23B-5A49-A58E-99764C8A7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F4ED301E-E7AF-7949-B8C2-D883348C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923" y="1923022"/>
            <a:ext cx="6149011" cy="2915127"/>
          </a:xfrm>
          <a:prstGeom prst="rect">
            <a:avLst/>
          </a:prstGeom>
        </p:spPr>
        <p:txBody>
          <a:bodyPr/>
          <a:lstStyle>
            <a:lvl1pPr>
              <a:defRPr sz="46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17B09690-7679-9946-A000-DFE601BC4042}"/>
              </a:ext>
            </a:extLst>
          </p:cNvPr>
          <p:cNvSpPr/>
          <p:nvPr userDrawn="1"/>
        </p:nvSpPr>
        <p:spPr>
          <a:xfrm>
            <a:off x="1703435" y="2324468"/>
            <a:ext cx="2112235" cy="21122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0" name="Marcador de texto 3">
            <a:extLst>
              <a:ext uri="{FF2B5EF4-FFF2-40B4-BE49-F238E27FC236}">
                <a16:creationId xmlns="" xmlns:a16="http://schemas.microsoft.com/office/drawing/2014/main" id="{E8411359-3E90-4245-8536-ABAB00CDA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9440" y="2372883"/>
            <a:ext cx="2305049" cy="153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3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115C7BC-0A9F-EC4A-94A2-8FD53DBB26BE}"/>
              </a:ext>
            </a:extLst>
          </p:cNvPr>
          <p:cNvSpPr/>
          <p:nvPr userDrawn="1"/>
        </p:nvSpPr>
        <p:spPr>
          <a:xfrm>
            <a:off x="8496267" y="5733257"/>
            <a:ext cx="3360373" cy="891273"/>
          </a:xfrm>
          <a:prstGeom prst="rect">
            <a:avLst/>
          </a:prstGeom>
          <a:solidFill>
            <a:srgbClr val="00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F82C360-6F64-D64C-9E73-C455912E9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03" t="10550" r="10398" b="12030"/>
          <a:stretch/>
        </p:blipFill>
        <p:spPr>
          <a:xfrm>
            <a:off x="9720064" y="5669105"/>
            <a:ext cx="2304256" cy="955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9202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B4F9464-003E-5A45-B987-8EB5B4452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8940D81-82F0-0945-8996-50D3D2955038}"/>
              </a:ext>
            </a:extLst>
          </p:cNvPr>
          <p:cNvSpPr/>
          <p:nvPr userDrawn="1"/>
        </p:nvSpPr>
        <p:spPr>
          <a:xfrm>
            <a:off x="1969166" y="5174112"/>
            <a:ext cx="2305049" cy="1074427"/>
          </a:xfrm>
          <a:prstGeom prst="rect">
            <a:avLst/>
          </a:prstGeom>
          <a:solidFill>
            <a:srgbClr val="00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0" name="Marcador de texto 12">
            <a:extLst>
              <a:ext uri="{FF2B5EF4-FFF2-40B4-BE49-F238E27FC236}">
                <a16:creationId xmlns="" xmlns:a16="http://schemas.microsoft.com/office/drawing/2014/main" id="{D8A34A1A-0154-4F49-971D-FEA67EC84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975" y="5174113"/>
            <a:ext cx="4513428" cy="1248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Título</a:t>
            </a:r>
            <a:endParaRPr lang="es-CO"/>
          </a:p>
        </p:txBody>
      </p:sp>
      <p:sp>
        <p:nvSpPr>
          <p:cNvPr id="15" name="Marcador de texto 19">
            <a:extLst>
              <a:ext uri="{FF2B5EF4-FFF2-40B4-BE49-F238E27FC236}">
                <a16:creationId xmlns="" xmlns:a16="http://schemas.microsoft.com/office/drawing/2014/main" id="{A6A2CEB0-8366-9142-9876-CDFBE69DF2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2064" y="164637"/>
            <a:ext cx="5376597" cy="5856651"/>
          </a:xfrm>
          <a:prstGeom prst="rect">
            <a:avLst/>
          </a:prstGeom>
        </p:spPr>
        <p:txBody>
          <a:bodyPr/>
          <a:lstStyle>
            <a:lvl1pPr marL="685783" indent="-685783">
              <a:buFont typeface="+mj-lt"/>
              <a:buAutoNum type="alphaLcPeriod"/>
              <a:defRPr sz="1867">
                <a:solidFill>
                  <a:schemeClr val="tx1"/>
                </a:solidFill>
              </a:defRPr>
            </a:lvl1pPr>
            <a:lvl2pPr marL="1295368" indent="-685783">
              <a:buFont typeface="+mj-lt"/>
              <a:buAutoNum type="alphaLcPeriod"/>
              <a:defRPr sz="1867"/>
            </a:lvl2pPr>
            <a:lvl3pPr marL="1828754" indent="-609585">
              <a:buFont typeface="+mj-lt"/>
              <a:buAutoNum type="alphaLcPeriod"/>
              <a:defRPr sz="1867"/>
            </a:lvl3pPr>
            <a:lvl4pPr marL="2438339" indent="-609585">
              <a:buFont typeface="+mj-lt"/>
              <a:buAutoNum type="alphaLcPeriod"/>
              <a:defRPr sz="1867"/>
            </a:lvl4pPr>
            <a:lvl5pPr marL="3047924" indent="-609585">
              <a:buFont typeface="+mj-lt"/>
              <a:buAutoNum type="alphaLcPeriod"/>
              <a:defRPr sz="1867"/>
            </a:lvl5pPr>
          </a:lstStyle>
          <a:p>
            <a:pPr lvl="0"/>
            <a:r>
              <a:rPr lang="es-ES"/>
              <a:t>Subtemas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5AEC9D97-BFFD-744C-AF2D-657BF78DA903}"/>
              </a:ext>
            </a:extLst>
          </p:cNvPr>
          <p:cNvSpPr/>
          <p:nvPr userDrawn="1"/>
        </p:nvSpPr>
        <p:spPr>
          <a:xfrm>
            <a:off x="557624" y="6248539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chemeClr val="bg1"/>
                </a:solidFill>
              </a:rPr>
              <a:pPr algn="ctr"/>
              <a:t>‹#›</a:t>
            </a:fld>
            <a:endParaRPr lang="es-ES_tradnl" sz="1467" b="1">
              <a:solidFill>
                <a:schemeClr val="bg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1690FD27-9498-0C4C-8070-AC1424B860FF}"/>
              </a:ext>
            </a:extLst>
          </p:cNvPr>
          <p:cNvSpPr/>
          <p:nvPr userDrawn="1"/>
        </p:nvSpPr>
        <p:spPr>
          <a:xfrm>
            <a:off x="2113161" y="1220755"/>
            <a:ext cx="2112235" cy="21122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6" name="Marcador de texto 3">
            <a:extLst>
              <a:ext uri="{FF2B5EF4-FFF2-40B4-BE49-F238E27FC236}">
                <a16:creationId xmlns="" xmlns:a16="http://schemas.microsoft.com/office/drawing/2014/main" id="{7C48E49D-CC4C-9E44-A416-101310366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9166" y="1269170"/>
            <a:ext cx="2305049" cy="153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3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D098B7D-2453-CC41-A17F-E9EFE0BCAE94}"/>
              </a:ext>
            </a:extLst>
          </p:cNvPr>
          <p:cNvSpPr/>
          <p:nvPr userDrawn="1"/>
        </p:nvSpPr>
        <p:spPr>
          <a:xfrm>
            <a:off x="7949184" y="6079743"/>
            <a:ext cx="2851339" cy="59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10DEC026-CF81-CE41-9243-870DE25C3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8635391" y="6129321"/>
            <a:ext cx="1449943" cy="601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3375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3156794-8469-5141-AC89-294F01F61A45}"/>
              </a:ext>
            </a:extLst>
          </p:cNvPr>
          <p:cNvSpPr/>
          <p:nvPr userDrawn="1"/>
        </p:nvSpPr>
        <p:spPr>
          <a:xfrm>
            <a:off x="557624" y="6248539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chemeClr val="bg1"/>
                </a:solidFill>
              </a:rPr>
              <a:pPr algn="ctr"/>
              <a:t>‹#›</a:t>
            </a:fld>
            <a:endParaRPr lang="es-ES_tradnl" sz="1467" b="1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EA3D781-D285-004D-AA18-D4E4DDB9F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6A65605-244F-4A40-98B1-8E78A911D03E}"/>
              </a:ext>
            </a:extLst>
          </p:cNvPr>
          <p:cNvSpPr/>
          <p:nvPr userDrawn="1"/>
        </p:nvSpPr>
        <p:spPr>
          <a:xfrm>
            <a:off x="4587011" y="6079743"/>
            <a:ext cx="2851339" cy="59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C3080E2-30F7-C446-A0D5-BA6B074B9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5371029" y="6129321"/>
            <a:ext cx="1449943" cy="601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31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09980C0-6367-0A4D-A073-1CCD7D992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919F8F8-9702-DE40-876B-04289EB8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40" y="149871"/>
            <a:ext cx="9409045" cy="590831"/>
          </a:xfrm>
          <a:prstGeom prst="rect">
            <a:avLst/>
          </a:prstGeom>
        </p:spPr>
        <p:txBody>
          <a:bodyPr/>
          <a:lstStyle>
            <a:lvl1pPr>
              <a:defRPr sz="2667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8" name="Marcador de texto 9">
            <a:extLst>
              <a:ext uri="{FF2B5EF4-FFF2-40B4-BE49-F238E27FC236}">
                <a16:creationId xmlns="" xmlns:a16="http://schemas.microsoft.com/office/drawing/2014/main" id="{98F5C888-35F2-DC40-9154-907118D74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1708" y="740834"/>
            <a:ext cx="9408584" cy="480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0070C0"/>
                </a:solidFill>
              </a:defRPr>
            </a:lvl1pPr>
            <a:lvl2pPr>
              <a:defRPr sz="2133">
                <a:solidFill>
                  <a:srgbClr val="00B050"/>
                </a:solidFill>
              </a:defRPr>
            </a:lvl2pPr>
            <a:lvl3pPr>
              <a:defRPr sz="2133">
                <a:solidFill>
                  <a:srgbClr val="00B050"/>
                </a:solidFill>
              </a:defRPr>
            </a:lvl3pPr>
            <a:lvl4pPr>
              <a:defRPr sz="2133">
                <a:solidFill>
                  <a:srgbClr val="00B050"/>
                </a:solidFill>
              </a:defRPr>
            </a:lvl4pPr>
            <a:lvl5pPr>
              <a:defRPr sz="2133">
                <a:solidFill>
                  <a:srgbClr val="00B050"/>
                </a:solidFill>
              </a:defRPr>
            </a:lvl5pPr>
          </a:lstStyle>
          <a:p>
            <a:pPr lvl="0"/>
            <a:r>
              <a:rPr lang="es-ES"/>
              <a:t>Subtítulo</a:t>
            </a:r>
            <a:endParaRPr lang="es-CO"/>
          </a:p>
        </p:txBody>
      </p:sp>
      <p:sp>
        <p:nvSpPr>
          <p:cNvPr id="10" name="Marcador de texto 6">
            <a:extLst>
              <a:ext uri="{FF2B5EF4-FFF2-40B4-BE49-F238E27FC236}">
                <a16:creationId xmlns="" xmlns:a16="http://schemas.microsoft.com/office/drawing/2014/main" id="{553BB326-DF4E-3E4B-BDC7-A72FBC7A7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821" y="434760"/>
            <a:ext cx="960107" cy="51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tx1"/>
                </a:solidFill>
              </a:defRPr>
            </a:lvl1pPr>
            <a:lvl2pPr>
              <a:defRPr sz="5333" b="1">
                <a:solidFill>
                  <a:srgbClr val="002060"/>
                </a:solidFill>
              </a:defRPr>
            </a:lvl2pPr>
            <a:lvl3pPr>
              <a:defRPr sz="5333" b="1">
                <a:solidFill>
                  <a:srgbClr val="002060"/>
                </a:solidFill>
              </a:defRPr>
            </a:lvl3pPr>
            <a:lvl4pPr>
              <a:defRPr sz="5333" b="1">
                <a:solidFill>
                  <a:srgbClr val="002060"/>
                </a:solidFill>
              </a:defRPr>
            </a:lvl4pPr>
            <a:lvl5pPr>
              <a:defRPr sz="5333" b="1">
                <a:solidFill>
                  <a:srgbClr val="002060"/>
                </a:solidFill>
              </a:defRPr>
            </a:lvl5pPr>
          </a:lstStyle>
          <a:p>
            <a:pPr lvl="0"/>
            <a:r>
              <a:rPr lang="es-ES_tradnl"/>
              <a:t>#.#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92B33C4-F605-A145-BF22-E379C406FF09}"/>
              </a:ext>
            </a:extLst>
          </p:cNvPr>
          <p:cNvSpPr/>
          <p:nvPr userDrawn="1"/>
        </p:nvSpPr>
        <p:spPr>
          <a:xfrm>
            <a:off x="11310819" y="6389107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606FD02-A55F-1D4D-9DF1-2C0B00F7DE32}"/>
              </a:ext>
            </a:extLst>
          </p:cNvPr>
          <p:cNvSpPr/>
          <p:nvPr userDrawn="1"/>
        </p:nvSpPr>
        <p:spPr>
          <a:xfrm>
            <a:off x="253771" y="6079744"/>
            <a:ext cx="2851339" cy="628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A6D32669-E2FA-9A4E-9C0A-DB8BFB197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194026" y="6129321"/>
            <a:ext cx="1449943" cy="601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6722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3156794-8469-5141-AC89-294F01F61A45}"/>
              </a:ext>
            </a:extLst>
          </p:cNvPr>
          <p:cNvSpPr/>
          <p:nvPr userDrawn="1"/>
        </p:nvSpPr>
        <p:spPr>
          <a:xfrm>
            <a:off x="557624" y="6248539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chemeClr val="bg1"/>
                </a:solidFill>
              </a:rPr>
              <a:pPr algn="ctr"/>
              <a:t>‹#›</a:t>
            </a:fld>
            <a:endParaRPr lang="es-ES_tradnl" sz="1467" b="1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D1D1244-4F40-1D42-A4DA-83C44C353A6C}"/>
              </a:ext>
            </a:extLst>
          </p:cNvPr>
          <p:cNvSpPr/>
          <p:nvPr userDrawn="1"/>
        </p:nvSpPr>
        <p:spPr>
          <a:xfrm>
            <a:off x="760824" y="6451739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chemeClr val="bg1"/>
                </a:solidFill>
              </a:rPr>
              <a:pPr algn="ctr"/>
              <a:t>‹#›</a:t>
            </a:fld>
            <a:endParaRPr lang="es-ES_tradnl" sz="1467" b="1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16908CE-FD47-EC4F-84EE-A1CF2E417D98}"/>
              </a:ext>
            </a:extLst>
          </p:cNvPr>
          <p:cNvSpPr/>
          <p:nvPr userDrawn="1"/>
        </p:nvSpPr>
        <p:spPr>
          <a:xfrm>
            <a:off x="4463819" y="740701"/>
            <a:ext cx="3456384" cy="384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C87550E-7122-4D4B-BC1C-14B7A601B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97B7FE96-AB71-EA44-8A5B-8B673B12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40" y="149871"/>
            <a:ext cx="9409045" cy="590831"/>
          </a:xfrm>
          <a:prstGeom prst="rect">
            <a:avLst/>
          </a:prstGeom>
        </p:spPr>
        <p:txBody>
          <a:bodyPr/>
          <a:lstStyle>
            <a:lvl1pPr>
              <a:defRPr sz="2667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531963BC-2110-BC45-B2E5-6F1BCC771A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1708" y="740834"/>
            <a:ext cx="9408584" cy="480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0070C0"/>
                </a:solidFill>
              </a:defRPr>
            </a:lvl1pPr>
            <a:lvl2pPr>
              <a:defRPr sz="2133">
                <a:solidFill>
                  <a:srgbClr val="00B050"/>
                </a:solidFill>
              </a:defRPr>
            </a:lvl2pPr>
            <a:lvl3pPr>
              <a:defRPr sz="2133">
                <a:solidFill>
                  <a:srgbClr val="00B050"/>
                </a:solidFill>
              </a:defRPr>
            </a:lvl3pPr>
            <a:lvl4pPr>
              <a:defRPr sz="2133">
                <a:solidFill>
                  <a:srgbClr val="00B050"/>
                </a:solidFill>
              </a:defRPr>
            </a:lvl4pPr>
            <a:lvl5pPr>
              <a:defRPr sz="2133">
                <a:solidFill>
                  <a:srgbClr val="00B050"/>
                </a:solidFill>
              </a:defRPr>
            </a:lvl5pPr>
          </a:lstStyle>
          <a:p>
            <a:pPr lvl="0"/>
            <a:r>
              <a:rPr lang="es-ES"/>
              <a:t>Subtítulo</a:t>
            </a:r>
            <a:endParaRPr lang="es-CO"/>
          </a:p>
        </p:txBody>
      </p:sp>
      <p:sp>
        <p:nvSpPr>
          <p:cNvPr id="11" name="Marcador de texto 6">
            <a:extLst>
              <a:ext uri="{FF2B5EF4-FFF2-40B4-BE49-F238E27FC236}">
                <a16:creationId xmlns="" xmlns:a16="http://schemas.microsoft.com/office/drawing/2014/main" id="{6EAD143D-F229-E645-9F6D-4BF3257B5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821" y="434760"/>
            <a:ext cx="960107" cy="51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tx1"/>
                </a:solidFill>
              </a:defRPr>
            </a:lvl1pPr>
            <a:lvl2pPr>
              <a:defRPr sz="5333" b="1">
                <a:solidFill>
                  <a:srgbClr val="002060"/>
                </a:solidFill>
              </a:defRPr>
            </a:lvl2pPr>
            <a:lvl3pPr>
              <a:defRPr sz="5333" b="1">
                <a:solidFill>
                  <a:srgbClr val="002060"/>
                </a:solidFill>
              </a:defRPr>
            </a:lvl3pPr>
            <a:lvl4pPr>
              <a:defRPr sz="5333" b="1">
                <a:solidFill>
                  <a:srgbClr val="002060"/>
                </a:solidFill>
              </a:defRPr>
            </a:lvl4pPr>
            <a:lvl5pPr>
              <a:defRPr sz="5333" b="1">
                <a:solidFill>
                  <a:srgbClr val="002060"/>
                </a:solidFill>
              </a:defRPr>
            </a:lvl5pPr>
          </a:lstStyle>
          <a:p>
            <a:pPr lvl="0"/>
            <a:r>
              <a:rPr lang="es-ES_tradnl"/>
              <a:t>#.#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FC4F220-1B01-CC41-BEA7-B5A04DD6FBBC}"/>
              </a:ext>
            </a:extLst>
          </p:cNvPr>
          <p:cNvSpPr/>
          <p:nvPr userDrawn="1"/>
        </p:nvSpPr>
        <p:spPr>
          <a:xfrm>
            <a:off x="11310819" y="6389107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B4103DD-9C79-054B-BE84-5327881F4538}"/>
              </a:ext>
            </a:extLst>
          </p:cNvPr>
          <p:cNvSpPr/>
          <p:nvPr userDrawn="1"/>
        </p:nvSpPr>
        <p:spPr>
          <a:xfrm>
            <a:off x="253771" y="6079744"/>
            <a:ext cx="2851339" cy="628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D8094F6F-E4FC-C543-84E3-FDEA7FB2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194026" y="6129321"/>
            <a:ext cx="1449943" cy="601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300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32468767-8DED-6246-A781-CCF687E31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38"/>
          <a:stretch/>
        </p:blipFill>
        <p:spPr>
          <a:xfrm>
            <a:off x="0" y="0"/>
            <a:ext cx="11760629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B743F50-D5C3-CF4A-B5A0-13806F742DAA}"/>
              </a:ext>
            </a:extLst>
          </p:cNvPr>
          <p:cNvSpPr/>
          <p:nvPr userDrawn="1"/>
        </p:nvSpPr>
        <p:spPr>
          <a:xfrm>
            <a:off x="11310819" y="6389107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7D45C262-520B-4C4A-8D60-4C77B800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40" y="149871"/>
            <a:ext cx="9409045" cy="590831"/>
          </a:xfrm>
          <a:prstGeom prst="rect">
            <a:avLst/>
          </a:prstGeom>
        </p:spPr>
        <p:txBody>
          <a:bodyPr/>
          <a:lstStyle>
            <a:lvl1pPr>
              <a:defRPr sz="2667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9" name="Marcador de texto 9">
            <a:extLst>
              <a:ext uri="{FF2B5EF4-FFF2-40B4-BE49-F238E27FC236}">
                <a16:creationId xmlns="" xmlns:a16="http://schemas.microsoft.com/office/drawing/2014/main" id="{132851C8-2EBB-EF49-A498-806A12592F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1708" y="740834"/>
            <a:ext cx="9408584" cy="480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0070C0"/>
                </a:solidFill>
              </a:defRPr>
            </a:lvl1pPr>
            <a:lvl2pPr>
              <a:defRPr sz="2133">
                <a:solidFill>
                  <a:srgbClr val="00B050"/>
                </a:solidFill>
              </a:defRPr>
            </a:lvl2pPr>
            <a:lvl3pPr>
              <a:defRPr sz="2133">
                <a:solidFill>
                  <a:srgbClr val="00B050"/>
                </a:solidFill>
              </a:defRPr>
            </a:lvl3pPr>
            <a:lvl4pPr>
              <a:defRPr sz="2133">
                <a:solidFill>
                  <a:srgbClr val="00B050"/>
                </a:solidFill>
              </a:defRPr>
            </a:lvl4pPr>
            <a:lvl5pPr>
              <a:defRPr sz="2133">
                <a:solidFill>
                  <a:srgbClr val="00B050"/>
                </a:solidFill>
              </a:defRPr>
            </a:lvl5pPr>
          </a:lstStyle>
          <a:p>
            <a:pPr lvl="0"/>
            <a:r>
              <a:rPr lang="es-ES"/>
              <a:t>Subtítulo</a:t>
            </a:r>
            <a:endParaRPr lang="es-CO"/>
          </a:p>
        </p:txBody>
      </p:sp>
      <p:sp>
        <p:nvSpPr>
          <p:cNvPr id="20" name="Marcador de texto 6">
            <a:extLst>
              <a:ext uri="{FF2B5EF4-FFF2-40B4-BE49-F238E27FC236}">
                <a16:creationId xmlns="" xmlns:a16="http://schemas.microsoft.com/office/drawing/2014/main" id="{4EE44706-0F27-074C-88CB-F81EA466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821" y="434760"/>
            <a:ext cx="960107" cy="51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tx1"/>
                </a:solidFill>
              </a:defRPr>
            </a:lvl1pPr>
            <a:lvl2pPr>
              <a:defRPr sz="5333" b="1">
                <a:solidFill>
                  <a:srgbClr val="002060"/>
                </a:solidFill>
              </a:defRPr>
            </a:lvl2pPr>
            <a:lvl3pPr>
              <a:defRPr sz="5333" b="1">
                <a:solidFill>
                  <a:srgbClr val="002060"/>
                </a:solidFill>
              </a:defRPr>
            </a:lvl3pPr>
            <a:lvl4pPr>
              <a:defRPr sz="5333" b="1">
                <a:solidFill>
                  <a:srgbClr val="002060"/>
                </a:solidFill>
              </a:defRPr>
            </a:lvl4pPr>
            <a:lvl5pPr>
              <a:defRPr sz="5333" b="1">
                <a:solidFill>
                  <a:srgbClr val="002060"/>
                </a:solidFill>
              </a:defRPr>
            </a:lvl5pPr>
          </a:lstStyle>
          <a:p>
            <a:pPr lvl="0"/>
            <a:r>
              <a:rPr lang="es-ES_tradnl"/>
              <a:t>#.#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423D2BA-E6B4-7B42-AE40-D5FF52A1AACD}"/>
              </a:ext>
            </a:extLst>
          </p:cNvPr>
          <p:cNvSpPr/>
          <p:nvPr userDrawn="1"/>
        </p:nvSpPr>
        <p:spPr>
          <a:xfrm>
            <a:off x="253771" y="6079744"/>
            <a:ext cx="2851339" cy="628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ED499B13-7D30-7147-9439-0EDE6C9FD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194026" y="6129321"/>
            <a:ext cx="1449943" cy="601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6619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32468767-8DED-6246-A781-CCF687E31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38"/>
          <a:stretch/>
        </p:blipFill>
        <p:spPr>
          <a:xfrm>
            <a:off x="0" y="0"/>
            <a:ext cx="11760629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B743F50-D5C3-CF4A-B5A0-13806F742DAA}"/>
              </a:ext>
            </a:extLst>
          </p:cNvPr>
          <p:cNvSpPr/>
          <p:nvPr userDrawn="1"/>
        </p:nvSpPr>
        <p:spPr>
          <a:xfrm>
            <a:off x="11310819" y="6389107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7D45C262-520B-4C4A-8D60-4C77B800A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940" y="363805"/>
            <a:ext cx="9409045" cy="590831"/>
          </a:xfrm>
          <a:prstGeom prst="rect">
            <a:avLst/>
          </a:prstGeom>
        </p:spPr>
        <p:txBody>
          <a:bodyPr/>
          <a:lstStyle>
            <a:lvl1pPr>
              <a:defRPr sz="2667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Solicitud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="" xmlns:a16="http://schemas.microsoft.com/office/drawing/2014/main" id="{4EE44706-0F27-074C-88CB-F81EA466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821" y="434760"/>
            <a:ext cx="960107" cy="51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tx1"/>
                </a:solidFill>
              </a:defRPr>
            </a:lvl1pPr>
            <a:lvl2pPr>
              <a:defRPr sz="5333" b="1">
                <a:solidFill>
                  <a:srgbClr val="002060"/>
                </a:solidFill>
              </a:defRPr>
            </a:lvl2pPr>
            <a:lvl3pPr>
              <a:defRPr sz="5333" b="1">
                <a:solidFill>
                  <a:srgbClr val="002060"/>
                </a:solidFill>
              </a:defRPr>
            </a:lvl3pPr>
            <a:lvl4pPr>
              <a:defRPr sz="5333" b="1">
                <a:solidFill>
                  <a:srgbClr val="002060"/>
                </a:solidFill>
              </a:defRPr>
            </a:lvl4pPr>
            <a:lvl5pPr>
              <a:defRPr sz="5333" b="1">
                <a:solidFill>
                  <a:srgbClr val="002060"/>
                </a:solidFill>
              </a:defRPr>
            </a:lvl5pPr>
          </a:lstStyle>
          <a:p>
            <a:pPr lvl="0"/>
            <a:r>
              <a:rPr lang="es-ES_tradnl"/>
              <a:t>#.#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CD61468-D6AE-824B-92B8-D1E3F3DD7F2D}"/>
              </a:ext>
            </a:extLst>
          </p:cNvPr>
          <p:cNvSpPr/>
          <p:nvPr userDrawn="1"/>
        </p:nvSpPr>
        <p:spPr>
          <a:xfrm>
            <a:off x="253771" y="6079744"/>
            <a:ext cx="2851339" cy="65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76560E8A-2A4A-AA4C-9D52-918B5A7E8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194026" y="6129321"/>
            <a:ext cx="1449943" cy="601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67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A268B7F-373B-4648-866D-3DDCE686E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F331562F-6C40-FE4A-A49B-A3AC815C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40" y="149871"/>
            <a:ext cx="9409045" cy="590831"/>
          </a:xfrm>
          <a:prstGeom prst="rect">
            <a:avLst/>
          </a:prstGeom>
        </p:spPr>
        <p:txBody>
          <a:bodyPr/>
          <a:lstStyle>
            <a:lvl1pPr>
              <a:defRPr sz="2667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="" xmlns:a16="http://schemas.microsoft.com/office/drawing/2014/main" id="{7E7E7EAC-2DDC-DC4D-9235-F4F7102F19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1708" y="740834"/>
            <a:ext cx="9408584" cy="480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0070C0"/>
                </a:solidFill>
              </a:defRPr>
            </a:lvl1pPr>
            <a:lvl2pPr>
              <a:defRPr sz="2133">
                <a:solidFill>
                  <a:srgbClr val="00B050"/>
                </a:solidFill>
              </a:defRPr>
            </a:lvl2pPr>
            <a:lvl3pPr>
              <a:defRPr sz="2133">
                <a:solidFill>
                  <a:srgbClr val="00B050"/>
                </a:solidFill>
              </a:defRPr>
            </a:lvl3pPr>
            <a:lvl4pPr>
              <a:defRPr sz="2133">
                <a:solidFill>
                  <a:srgbClr val="00B050"/>
                </a:solidFill>
              </a:defRPr>
            </a:lvl4pPr>
            <a:lvl5pPr>
              <a:defRPr sz="2133">
                <a:solidFill>
                  <a:srgbClr val="00B050"/>
                </a:solidFill>
              </a:defRPr>
            </a:lvl5pPr>
          </a:lstStyle>
          <a:p>
            <a:pPr lvl="0"/>
            <a:r>
              <a:rPr lang="es-ES"/>
              <a:t>Subtítulo</a:t>
            </a:r>
            <a:endParaRPr lang="es-CO"/>
          </a:p>
        </p:txBody>
      </p:sp>
      <p:sp>
        <p:nvSpPr>
          <p:cNvPr id="13" name="Marcador de texto 6">
            <a:extLst>
              <a:ext uri="{FF2B5EF4-FFF2-40B4-BE49-F238E27FC236}">
                <a16:creationId xmlns="" xmlns:a16="http://schemas.microsoft.com/office/drawing/2014/main" id="{2AB181A5-38C3-3B43-BD87-6746B28C50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821" y="434760"/>
            <a:ext cx="960107" cy="51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tx1"/>
                </a:solidFill>
              </a:defRPr>
            </a:lvl1pPr>
            <a:lvl2pPr>
              <a:defRPr sz="5333" b="1">
                <a:solidFill>
                  <a:srgbClr val="002060"/>
                </a:solidFill>
              </a:defRPr>
            </a:lvl2pPr>
            <a:lvl3pPr>
              <a:defRPr sz="5333" b="1">
                <a:solidFill>
                  <a:srgbClr val="002060"/>
                </a:solidFill>
              </a:defRPr>
            </a:lvl3pPr>
            <a:lvl4pPr>
              <a:defRPr sz="5333" b="1">
                <a:solidFill>
                  <a:srgbClr val="002060"/>
                </a:solidFill>
              </a:defRPr>
            </a:lvl4pPr>
            <a:lvl5pPr>
              <a:defRPr sz="5333" b="1">
                <a:solidFill>
                  <a:srgbClr val="002060"/>
                </a:solidFill>
              </a:defRPr>
            </a:lvl5pPr>
          </a:lstStyle>
          <a:p>
            <a:pPr lvl="0"/>
            <a:r>
              <a:rPr lang="es-ES_tradnl"/>
              <a:t>#.#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8321B38E-4269-B046-BC2F-03B752131685}"/>
              </a:ext>
            </a:extLst>
          </p:cNvPr>
          <p:cNvSpPr/>
          <p:nvPr userDrawn="1"/>
        </p:nvSpPr>
        <p:spPr>
          <a:xfrm>
            <a:off x="11310819" y="6389107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D07A07D-F0A5-1F4E-B418-86AC2D546016}"/>
              </a:ext>
            </a:extLst>
          </p:cNvPr>
          <p:cNvSpPr/>
          <p:nvPr userDrawn="1"/>
        </p:nvSpPr>
        <p:spPr>
          <a:xfrm>
            <a:off x="143339" y="6021288"/>
            <a:ext cx="2784309" cy="7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</p:spTree>
    <p:extLst>
      <p:ext uri="{BB962C8B-B14F-4D97-AF65-F5344CB8AC3E}">
        <p14:creationId xmlns="" xmlns:p14="http://schemas.microsoft.com/office/powerpoint/2010/main" val="114273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D0ED9B-29C8-A746-BD57-7A07395C5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3078" y="365125"/>
            <a:ext cx="5009322" cy="1325563"/>
          </a:xfrm>
        </p:spPr>
        <p:txBody>
          <a:bodyPr/>
          <a:lstStyle>
            <a:lvl1pPr>
              <a:defRPr b="1">
                <a:solidFill>
                  <a:srgbClr val="1E9AA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Contenido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CB80B9-D622-584F-9E88-0DDA0B265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078" y="1825625"/>
            <a:ext cx="5009322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505207-D172-A143-9916-391C0C49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73088"/>
            <a:ext cx="2743200" cy="365125"/>
          </a:xfrm>
        </p:spPr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4196917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EBA25B8-3769-6F46-9143-7572EA35F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F331562F-6C40-FE4A-A49B-A3AC815C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40" y="149871"/>
            <a:ext cx="9409045" cy="590831"/>
          </a:xfrm>
          <a:prstGeom prst="rect">
            <a:avLst/>
          </a:prstGeom>
        </p:spPr>
        <p:txBody>
          <a:bodyPr/>
          <a:lstStyle>
            <a:lvl1pPr>
              <a:defRPr sz="2667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="" xmlns:a16="http://schemas.microsoft.com/office/drawing/2014/main" id="{7E7E7EAC-2DDC-DC4D-9235-F4F7102F19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1708" y="740834"/>
            <a:ext cx="9408584" cy="480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0070C0"/>
                </a:solidFill>
              </a:defRPr>
            </a:lvl1pPr>
            <a:lvl2pPr>
              <a:defRPr sz="2133">
                <a:solidFill>
                  <a:srgbClr val="00B050"/>
                </a:solidFill>
              </a:defRPr>
            </a:lvl2pPr>
            <a:lvl3pPr>
              <a:defRPr sz="2133">
                <a:solidFill>
                  <a:srgbClr val="00B050"/>
                </a:solidFill>
              </a:defRPr>
            </a:lvl3pPr>
            <a:lvl4pPr>
              <a:defRPr sz="2133">
                <a:solidFill>
                  <a:srgbClr val="00B050"/>
                </a:solidFill>
              </a:defRPr>
            </a:lvl4pPr>
            <a:lvl5pPr>
              <a:defRPr sz="2133">
                <a:solidFill>
                  <a:srgbClr val="00B050"/>
                </a:solidFill>
              </a:defRPr>
            </a:lvl5pPr>
          </a:lstStyle>
          <a:p>
            <a:pPr lvl="0"/>
            <a:r>
              <a:rPr lang="es-ES"/>
              <a:t>Subtítulo</a:t>
            </a:r>
            <a:endParaRPr lang="es-CO"/>
          </a:p>
        </p:txBody>
      </p:sp>
      <p:sp>
        <p:nvSpPr>
          <p:cNvPr id="13" name="Marcador de texto 6">
            <a:extLst>
              <a:ext uri="{FF2B5EF4-FFF2-40B4-BE49-F238E27FC236}">
                <a16:creationId xmlns="" xmlns:a16="http://schemas.microsoft.com/office/drawing/2014/main" id="{2AB181A5-38C3-3B43-BD87-6746B28C50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821" y="434760"/>
            <a:ext cx="960107" cy="51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tx1"/>
                </a:solidFill>
              </a:defRPr>
            </a:lvl1pPr>
            <a:lvl2pPr>
              <a:defRPr sz="5333" b="1">
                <a:solidFill>
                  <a:srgbClr val="002060"/>
                </a:solidFill>
              </a:defRPr>
            </a:lvl2pPr>
            <a:lvl3pPr>
              <a:defRPr sz="5333" b="1">
                <a:solidFill>
                  <a:srgbClr val="002060"/>
                </a:solidFill>
              </a:defRPr>
            </a:lvl3pPr>
            <a:lvl4pPr>
              <a:defRPr sz="5333" b="1">
                <a:solidFill>
                  <a:srgbClr val="002060"/>
                </a:solidFill>
              </a:defRPr>
            </a:lvl4pPr>
            <a:lvl5pPr>
              <a:defRPr sz="5333" b="1">
                <a:solidFill>
                  <a:srgbClr val="002060"/>
                </a:solidFill>
              </a:defRPr>
            </a:lvl5pPr>
          </a:lstStyle>
          <a:p>
            <a:pPr lvl="0"/>
            <a:r>
              <a:rPr lang="es-ES_tradnl"/>
              <a:t>#.#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8321B38E-4269-B046-BC2F-03B752131685}"/>
              </a:ext>
            </a:extLst>
          </p:cNvPr>
          <p:cNvSpPr/>
          <p:nvPr userDrawn="1"/>
        </p:nvSpPr>
        <p:spPr>
          <a:xfrm>
            <a:off x="11310819" y="6389107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D07A07D-F0A5-1F4E-B418-86AC2D546016}"/>
              </a:ext>
            </a:extLst>
          </p:cNvPr>
          <p:cNvSpPr/>
          <p:nvPr userDrawn="1"/>
        </p:nvSpPr>
        <p:spPr>
          <a:xfrm>
            <a:off x="143339" y="6021288"/>
            <a:ext cx="2784309" cy="7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</p:spTree>
    <p:extLst>
      <p:ext uri="{BB962C8B-B14F-4D97-AF65-F5344CB8AC3E}">
        <p14:creationId xmlns="" xmlns:p14="http://schemas.microsoft.com/office/powerpoint/2010/main" val="849756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B743F50-D5C3-CF4A-B5A0-13806F742DAA}"/>
              </a:ext>
            </a:extLst>
          </p:cNvPr>
          <p:cNvSpPr/>
          <p:nvPr userDrawn="1"/>
        </p:nvSpPr>
        <p:spPr>
          <a:xfrm>
            <a:off x="11502840" y="6309320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0F00DCA-E813-F54B-BC3F-D6C493F0C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9" y="6117299"/>
            <a:ext cx="2663097" cy="67032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7F73D0D-1F2B-864D-BA0D-2F03108A6C13}"/>
              </a:ext>
            </a:extLst>
          </p:cNvPr>
          <p:cNvSpPr/>
          <p:nvPr userDrawn="1"/>
        </p:nvSpPr>
        <p:spPr>
          <a:xfrm>
            <a:off x="253771" y="6143030"/>
            <a:ext cx="2851339" cy="55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5D4215E-BC5F-7340-A3BB-351F524DF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5" t="10412" r="10579" b="11540"/>
          <a:stretch/>
        </p:blipFill>
        <p:spPr>
          <a:xfrm>
            <a:off x="194026" y="6129321"/>
            <a:ext cx="1449943" cy="601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1331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B743F50-D5C3-CF4A-B5A0-13806F742DAA}"/>
              </a:ext>
            </a:extLst>
          </p:cNvPr>
          <p:cNvSpPr/>
          <p:nvPr userDrawn="1"/>
        </p:nvSpPr>
        <p:spPr>
          <a:xfrm>
            <a:off x="11502840" y="6309320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086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B743F50-D5C3-CF4A-B5A0-13806F742DAA}"/>
              </a:ext>
            </a:extLst>
          </p:cNvPr>
          <p:cNvSpPr/>
          <p:nvPr userDrawn="1"/>
        </p:nvSpPr>
        <p:spPr>
          <a:xfrm>
            <a:off x="11502840" y="6309320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DB9D5CC-B9CC-3741-BD0E-172B694D2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490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3E5F35D-1BBB-E740-8C20-6A8CF9ED1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AABBD328-9E0B-1949-82FB-509EC8A6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1983" y="3115971"/>
            <a:ext cx="6493499" cy="590831"/>
          </a:xfrm>
          <a:prstGeom prst="rect">
            <a:avLst/>
          </a:prstGeom>
        </p:spPr>
        <p:txBody>
          <a:bodyPr/>
          <a:lstStyle>
            <a:lvl1pPr algn="ctr">
              <a:defRPr sz="26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C2C862D5-F9B1-BC4C-87FD-DD70C9630CC0}"/>
              </a:ext>
            </a:extLst>
          </p:cNvPr>
          <p:cNvSpPr/>
          <p:nvPr userDrawn="1"/>
        </p:nvSpPr>
        <p:spPr>
          <a:xfrm>
            <a:off x="11502840" y="6309320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715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08C9B21-8691-BA4F-91D7-B087B79FB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AABBD328-9E0B-1949-82FB-509EC8A6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1983" y="3115971"/>
            <a:ext cx="6493499" cy="590831"/>
          </a:xfrm>
          <a:prstGeom prst="rect">
            <a:avLst/>
          </a:prstGeom>
        </p:spPr>
        <p:txBody>
          <a:bodyPr/>
          <a:lstStyle>
            <a:lvl1pPr algn="ctr">
              <a:defRPr sz="26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C2C862D5-F9B1-BC4C-87FD-DD70C9630CC0}"/>
              </a:ext>
            </a:extLst>
          </p:cNvPr>
          <p:cNvSpPr/>
          <p:nvPr userDrawn="1"/>
        </p:nvSpPr>
        <p:spPr>
          <a:xfrm>
            <a:off x="11502840" y="6309320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rgbClr val="0070C0"/>
                </a:solidFill>
              </a:rPr>
              <a:pPr algn="ctr"/>
              <a:t>‹#›</a:t>
            </a:fld>
            <a:endParaRPr lang="es-ES_tradnl" sz="1467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81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CFD01CE-FB6C-49A0-B755-648ABD36F9E7}"/>
              </a:ext>
            </a:extLst>
          </p:cNvPr>
          <p:cNvSpPr/>
          <p:nvPr userDrawn="1"/>
        </p:nvSpPr>
        <p:spPr>
          <a:xfrm>
            <a:off x="6096000" y="3932838"/>
            <a:ext cx="50965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3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Para uso restringido GRUPO ENERGÍA BOGOTÁ</a:t>
            </a:r>
            <a:r>
              <a:rPr lang="es-MX" sz="13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 S.A. ESP. </a:t>
            </a:r>
            <a:r>
              <a:rPr lang="es-MX" sz="13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Todos los derechos reservados. Ninguna parte de esta presentación puede ser reproducida o utilizada en ninguna forma o por ningún medio sin permiso explícito de GRUPO ENERGÍA BOGOTÁ</a:t>
            </a:r>
            <a:r>
              <a:rPr lang="es-MX" sz="13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 </a:t>
            </a:r>
            <a:r>
              <a:rPr lang="es-MX" sz="13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S.A ESP.</a:t>
            </a:r>
            <a:endParaRPr lang="es-ES" sz="1300" kern="120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86B21B4-312C-8A46-92DB-5429F2BD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979" y="2084851"/>
            <a:ext cx="4702136" cy="115772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DEE254-406D-6146-ADDD-7C4837AE5805}"/>
              </a:ext>
            </a:extLst>
          </p:cNvPr>
          <p:cNvSpPr/>
          <p:nvPr userDrawn="1"/>
        </p:nvSpPr>
        <p:spPr>
          <a:xfrm>
            <a:off x="11310288" y="6248539"/>
            <a:ext cx="514885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0A26C49-F53D-4C00-B7DE-803A568B7C3F}" type="slidenum">
              <a:rPr lang="es-ES" sz="1467" b="1" smtClean="0">
                <a:solidFill>
                  <a:schemeClr val="bg1"/>
                </a:solidFill>
              </a:rPr>
              <a:pPr algn="ctr"/>
              <a:t>‹#›</a:t>
            </a:fld>
            <a:endParaRPr lang="es-ES_tradnl" sz="1467" b="1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E5E81B5-31C1-2A47-818C-219140F58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271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="" xmlns:a16="http://schemas.microsoft.com/office/drawing/2014/main" id="{3332935F-7430-4312-8F7E-ADE120B8E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8"/>
            <a:ext cx="12192000" cy="68526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58BECE-AD36-4FDC-A44A-B14F6770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82" y="365126"/>
            <a:ext cx="9165836" cy="292388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2961BCB-831C-4594-81BA-8B329AE5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25625"/>
            <a:ext cx="10744200" cy="13934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8E57529-0EDE-41F1-8E82-9CEA3E6B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6638" y="6229793"/>
            <a:ext cx="4114800" cy="276999"/>
          </a:xfr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11593E2-3089-42ED-B12A-B92C2A26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5365" y="6281304"/>
            <a:ext cx="471055" cy="169149"/>
          </a:xfrm>
        </p:spPr>
        <p:txBody>
          <a:bodyPr/>
          <a:lstStyle>
            <a:lvl1pPr algn="ctr">
              <a:defRPr sz="10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F0948F-E362-4BB4-8A0F-FF1381490CCE}" type="slidenum">
              <a:rPr lang="es-CO" smtClean="0"/>
              <a:pPr/>
              <a:t>‹#›</a:t>
            </a:fld>
            <a:endParaRPr lang="es-CO"/>
          </a:p>
        </p:txBody>
      </p:sp>
      <p:sp>
        <p:nvSpPr>
          <p:cNvPr id="9" name="Marcador de posición de imagen 3">
            <a:extLst>
              <a:ext uri="{FF2B5EF4-FFF2-40B4-BE49-F238E27FC236}">
                <a16:creationId xmlns="" xmlns:a16="http://schemas.microsoft.com/office/drawing/2014/main" id="{6E582756-8F3E-4B29-9C40-9F66F60C86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6161837"/>
            <a:ext cx="3387438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MX"/>
              <a:t>Insertar logo</a:t>
            </a:r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38594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91493D-7E08-3346-9C75-623202D8A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068" y="397289"/>
            <a:ext cx="10515600" cy="74212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Título que cuenta una historia coherente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2910A80-3DFB-C245-94BF-B01ADCC9FA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068" y="1139411"/>
            <a:ext cx="10515600" cy="5171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complemento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93221BB-BC3E-D945-B00B-5E7CB7E7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923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2A10AFE-4EEE-0445-9772-BD638AFA4A92}"/>
              </a:ext>
            </a:extLst>
          </p:cNvPr>
          <p:cNvSpPr/>
          <p:nvPr userDrawn="1"/>
        </p:nvSpPr>
        <p:spPr>
          <a:xfrm>
            <a:off x="1424763" y="3450265"/>
            <a:ext cx="1041990" cy="40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6646D91-F35A-B7C2-3043-72F2560C77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AF44AB6-491A-AAD7-60B9-E1F730B149CF}"/>
              </a:ext>
            </a:extLst>
          </p:cNvPr>
          <p:cNvSpPr/>
          <p:nvPr userDrawn="1"/>
        </p:nvSpPr>
        <p:spPr>
          <a:xfrm>
            <a:off x="3073400" y="3738982"/>
            <a:ext cx="604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Para uso restringido  de la Transportadora de Gas Internacional TGI </a:t>
            </a:r>
            <a:r>
              <a:rPr lang="es-MX" sz="1600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S.A. ESP. </a:t>
            </a:r>
            <a:r>
              <a:rPr lang="es-MX" sz="16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Calibri" pitchFamily="34" charset="0"/>
              </a:rPr>
              <a:t>Todos los derechos reservados. Ninguna parte de esta presentación puede ser reproducida o utilizada en ninguna forma o por ningún medio sin permiso explícito de TGI S.A. ESP. </a:t>
            </a:r>
            <a:endParaRPr lang="es-ES" sz="160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E740D91-8E1B-1B83-A8F3-7AA2EDFD8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706" y="1552647"/>
            <a:ext cx="4439694" cy="1710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747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425541-529E-A14F-8076-84639584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E1596D3-8A7B-3C42-B779-7EB4978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C0F4302-44A9-5C4B-83EA-DF52E8B08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63EB14C-7AF8-F04F-A523-08C4B2357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B9BA615-03DF-EA42-9E21-9D701835C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933119D6-B668-5F47-933D-3A54B12F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BE5-98DE-8347-B000-175C18FF2C0D}" type="datetimeFigureOut">
              <a:rPr lang="es-CO" smtClean="0"/>
              <a:pPr/>
              <a:t>29/11/2022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A3A6AD68-E086-284F-BC90-D0784175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5FC463B-C06F-0A4F-AC0B-4C2F92D1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1282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C515B8-81A2-6C49-9A99-A63A8660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11D9C34-0F50-1541-B1DB-3EA1445A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BE5-98DE-8347-B000-175C18FF2C0D}" type="datetimeFigureOut">
              <a:rPr lang="es-CO" smtClean="0"/>
              <a:pPr/>
              <a:t>29/11/2022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C40C44A-8C2C-2B44-AEC5-D3FC3A2F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DBC0A8-DAA9-5B41-A006-93DAE42E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21531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5EA5852-1C4F-CD45-A1DD-50417682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BE5-98DE-8347-B000-175C18FF2C0D}" type="datetimeFigureOut">
              <a:rPr lang="es-CO" smtClean="0"/>
              <a:pPr/>
              <a:t>29/11/2022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3177962E-E6F8-6643-ACC4-3D6011B5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B3DC236-1020-5849-AD00-FF88C1CF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6812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51DB95-1E5C-8646-98A3-539A2341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F4C9EEE-7364-6B4D-891A-1239E5AFA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CF5858E-B2D0-2D48-A3EF-C1BB8F8EC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97965DC-DFF4-FE4D-A1A4-D5C0425C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FBE5-98DE-8347-B000-175C18FF2C0D}" type="datetimeFigureOut">
              <a:rPr lang="es-CO" smtClean="0"/>
              <a:pPr/>
              <a:t>29/11/2022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27C0409-27D8-5A4A-AE5F-B9935454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C75F6C9-27E2-184A-ABD6-7F992916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67888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60EAD8C-AFAF-F043-A1FA-219F8419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7EAE4A0-E1F8-324D-A88F-4605FB231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BBC8AC7-12BE-9649-BB73-F4CC9A8E2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FBE5-98DE-8347-B000-175C18FF2C0D}" type="datetimeFigureOut">
              <a:rPr lang="es-CO" smtClean="0"/>
              <a:pPr/>
              <a:t>29/11/2022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0E12474-C7E4-D340-92CD-4FEF1F044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EFF58C5-0FA5-DD49-B849-A28F705D4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AD9E-2DF5-6F49-B926-6282B9958E3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77879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="" xmlns:a16="http://schemas.microsoft.com/office/drawing/2014/main" id="{E45D7882-B017-4ECD-A68E-C12A350185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="" xmlns:p14="http://schemas.microsoft.com/office/powerpoint/2010/main" val="1426364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6" name="Diapositiva de think-cell" r:id="rId29" imgW="360" imgH="360" progId="">
              <p:embed/>
            </p:oleObj>
          </a:graphicData>
        </a:graphic>
      </p:graphicFrame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E40AA9B-7CC1-46BB-96A0-FFBF0776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3682641-8631-4428-86D6-D4D6BB04A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4220B91-F0CA-49D2-A870-4A9CB427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1D8A87B-A96D-4841-A076-94029B7E2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5F5EEB0-CDB0-408F-95F0-0A31FD3B3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948F-E362-4BB4-8A0F-FF1381490CCE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23476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hyperlink" Target="https://ecologiahoy.net/energias/eficiencia-energetica-que-es/" TargetMode="External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imagen 10">
            <a:extLst>
              <a:ext uri="{FF2B5EF4-FFF2-40B4-BE49-F238E27FC236}">
                <a16:creationId xmlns="" xmlns:a16="http://schemas.microsoft.com/office/drawing/2014/main" id="{59397E5C-A128-B112-B092-69B7810E3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40" t="16540" r="17773"/>
          <a:stretch/>
        </p:blipFill>
        <p:spPr>
          <a:xfrm>
            <a:off x="0" y="-17929"/>
            <a:ext cx="7799294" cy="6875929"/>
          </a:xfrm>
          <a:prstGeom prst="rect">
            <a:avLst/>
          </a:prstGeom>
        </p:spPr>
      </p:pic>
      <p:pic>
        <p:nvPicPr>
          <p:cNvPr id="3" name="Marcador de contenido 2">
            <a:extLst>
              <a:ext uri="{FF2B5EF4-FFF2-40B4-BE49-F238E27FC236}">
                <a16:creationId xmlns="" xmlns:a16="http://schemas.microsoft.com/office/drawing/2014/main" id="{7AAAFACA-0BE9-D775-C957-4A7082443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7929"/>
            <a:ext cx="12192001" cy="6875929"/>
          </a:xfr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7847AF7E-F0F5-4325-A3BB-62147CA6A7B5}"/>
              </a:ext>
            </a:extLst>
          </p:cNvPr>
          <p:cNvSpPr txBox="1">
            <a:spLocks/>
          </p:cNvSpPr>
          <p:nvPr/>
        </p:nvSpPr>
        <p:spPr>
          <a:xfrm>
            <a:off x="6095999" y="1928291"/>
            <a:ext cx="5772149" cy="266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E9AA5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dirty="0" smtClean="0"/>
              <a:t>Climate Change Risk </a:t>
            </a:r>
            <a:br>
              <a:rPr lang="en-US" sz="4800" dirty="0" smtClean="0"/>
            </a:br>
            <a:endParaRPr lang="es-CO" sz="3600" dirty="0"/>
          </a:p>
          <a:p>
            <a:pPr algn="ctr"/>
            <a:r>
              <a:rPr lang="es-CO" sz="3600" dirty="0" smtClean="0"/>
              <a:t>TCFD </a:t>
            </a:r>
            <a:r>
              <a:rPr lang="es-CO" sz="3600" dirty="0" err="1" smtClean="0"/>
              <a:t>Methodology</a:t>
            </a:r>
            <a:endParaRPr lang="es-CO" sz="3600" dirty="0"/>
          </a:p>
        </p:txBody>
      </p:sp>
    </p:spTree>
    <p:extLst>
      <p:ext uri="{BB962C8B-B14F-4D97-AF65-F5344CB8AC3E}">
        <p14:creationId xmlns="" xmlns:p14="http://schemas.microsoft.com/office/powerpoint/2010/main" val="305121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4B8F426-BC7C-07D7-D707-01AD1BCD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7662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24AA75C-3D46-4545-843A-09FA575F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01" y="268248"/>
            <a:ext cx="10344625" cy="6329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TCFD Risk and Opportunities</a:t>
            </a:r>
            <a:endParaRPr lang="en-US"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="" xmlns:a16="http://schemas.microsoft.com/office/drawing/2014/main" id="{FB34546E-F74C-4C44-9180-CE6E3641C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4640071"/>
              </p:ext>
            </p:extLst>
          </p:nvPr>
        </p:nvGraphicFramePr>
        <p:xfrm>
          <a:off x="1683024" y="2245936"/>
          <a:ext cx="1458623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23">
                  <a:extLst>
                    <a:ext uri="{9D8B030D-6E8A-4147-A177-3AD203B41FA5}">
                      <a16:colId xmlns="" xmlns:a16="http://schemas.microsoft.com/office/drawing/2014/main" val="577199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noProof="0" dirty="0" smtClean="0"/>
                        <a:t>Transition</a:t>
                      </a:r>
                      <a:r>
                        <a:rPr lang="es-CO" sz="1100" dirty="0" smtClean="0"/>
                        <a:t> </a:t>
                      </a:r>
                      <a:r>
                        <a:rPr lang="en-US" sz="1100" noProof="0" dirty="0" smtClean="0"/>
                        <a:t>Risks</a:t>
                      </a:r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58197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Political</a:t>
                      </a:r>
                      <a:r>
                        <a:rPr lang="es-CO" sz="1050" dirty="0" smtClean="0"/>
                        <a:t> and Legal</a:t>
                      </a:r>
                      <a:endParaRPr lang="es-CO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2207069"/>
                  </a:ext>
                </a:extLst>
              </a:tr>
              <a:tr h="183432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Technological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1742426"/>
                  </a:ext>
                </a:extLst>
              </a:tr>
              <a:tr h="208501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From market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1061975"/>
                  </a:ext>
                </a:extLst>
              </a:tr>
              <a:tr h="219434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Reputational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804044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FB8DB4D8-698B-44D2-8C23-8E16D3BC0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8120934"/>
              </p:ext>
            </p:extLst>
          </p:nvPr>
        </p:nvGraphicFramePr>
        <p:xfrm>
          <a:off x="1683024" y="3828467"/>
          <a:ext cx="1458623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23">
                  <a:extLst>
                    <a:ext uri="{9D8B030D-6E8A-4147-A177-3AD203B41FA5}">
                      <a16:colId xmlns="" xmlns:a16="http://schemas.microsoft.com/office/drawing/2014/main" val="577199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Physical risks</a:t>
                      </a:r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58197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Serious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2207069"/>
                  </a:ext>
                </a:extLst>
              </a:tr>
              <a:tr h="183432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Chronic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1742426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="" xmlns:a16="http://schemas.microsoft.com/office/drawing/2014/main" id="{64425420-E970-4196-88D6-E73537865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5284540"/>
              </p:ext>
            </p:extLst>
          </p:nvPr>
        </p:nvGraphicFramePr>
        <p:xfrm>
          <a:off x="9068903" y="2245936"/>
          <a:ext cx="1458623" cy="162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23">
                  <a:extLst>
                    <a:ext uri="{9D8B030D-6E8A-4147-A177-3AD203B41FA5}">
                      <a16:colId xmlns="" xmlns:a16="http://schemas.microsoft.com/office/drawing/2014/main" val="577199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Opportunities</a:t>
                      </a:r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58197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Resource efficiency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2207069"/>
                  </a:ext>
                </a:extLst>
              </a:tr>
              <a:tr h="183432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Energy source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1742426"/>
                  </a:ext>
                </a:extLst>
              </a:tr>
              <a:tr h="208501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Products / Services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1061975"/>
                  </a:ext>
                </a:extLst>
              </a:tr>
              <a:tr h="219434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Market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8040445"/>
                  </a:ext>
                </a:extLst>
              </a:tr>
              <a:tr h="219434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Resilience</a:t>
                      </a:r>
                      <a:endParaRPr lang="en-US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6332444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E6E1877-2CD1-4960-ABEF-C7BA296D9CE9}"/>
              </a:ext>
            </a:extLst>
          </p:cNvPr>
          <p:cNvSpPr txBox="1"/>
          <p:nvPr/>
        </p:nvSpPr>
        <p:spPr>
          <a:xfrm>
            <a:off x="4642578" y="2552210"/>
            <a:ext cx="2782957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Integration in the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Strategic planning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2BC0FA-6CD5-495E-870C-B2F53AC59623}"/>
              </a:ext>
            </a:extLst>
          </p:cNvPr>
          <p:cNvSpPr txBox="1"/>
          <p:nvPr/>
        </p:nvSpPr>
        <p:spPr>
          <a:xfrm>
            <a:off x="4631639" y="3627069"/>
            <a:ext cx="2782957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Climate Risk and Opportunity Management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63CF8A16-7B55-492B-9D44-8BF48536F299}"/>
              </a:ext>
            </a:extLst>
          </p:cNvPr>
          <p:cNvSpPr txBox="1"/>
          <p:nvPr/>
        </p:nvSpPr>
        <p:spPr>
          <a:xfrm>
            <a:off x="4651508" y="4701928"/>
            <a:ext cx="2782957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Financial impact and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Business continuity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="" xmlns:a16="http://schemas.microsoft.com/office/drawing/2014/main" id="{EA65C9D7-0E6F-45A3-98C3-BEE35D9C7F41}"/>
              </a:ext>
            </a:extLst>
          </p:cNvPr>
          <p:cNvSpPr/>
          <p:nvPr/>
        </p:nvSpPr>
        <p:spPr>
          <a:xfrm>
            <a:off x="3695150" y="2649441"/>
            <a:ext cx="382986" cy="285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5" name="Flecha: a la derecha 14">
            <a:extLst>
              <a:ext uri="{FF2B5EF4-FFF2-40B4-BE49-F238E27FC236}">
                <a16:creationId xmlns="" xmlns:a16="http://schemas.microsoft.com/office/drawing/2014/main" id="{8B8BC2C4-8942-4FFC-98D5-84CF1D2389BB}"/>
              </a:ext>
            </a:extLst>
          </p:cNvPr>
          <p:cNvSpPr/>
          <p:nvPr/>
        </p:nvSpPr>
        <p:spPr>
          <a:xfrm rot="10800000">
            <a:off x="8241523" y="2634856"/>
            <a:ext cx="382986" cy="285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6" name="Flecha: a la derecha 15">
            <a:extLst>
              <a:ext uri="{FF2B5EF4-FFF2-40B4-BE49-F238E27FC236}">
                <a16:creationId xmlns="" xmlns:a16="http://schemas.microsoft.com/office/drawing/2014/main" id="{88CC8A41-69AA-4E1E-BDD4-A158178F57DD}"/>
              </a:ext>
            </a:extLst>
          </p:cNvPr>
          <p:cNvSpPr/>
          <p:nvPr/>
        </p:nvSpPr>
        <p:spPr>
          <a:xfrm rot="5400000">
            <a:off x="5888336" y="3125015"/>
            <a:ext cx="323252" cy="285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7" name="Flecha: a la derecha 16">
            <a:extLst>
              <a:ext uri="{FF2B5EF4-FFF2-40B4-BE49-F238E27FC236}">
                <a16:creationId xmlns="" xmlns:a16="http://schemas.microsoft.com/office/drawing/2014/main" id="{F9E40FE6-1591-401F-AB8E-9E832EFE83A2}"/>
              </a:ext>
            </a:extLst>
          </p:cNvPr>
          <p:cNvSpPr/>
          <p:nvPr/>
        </p:nvSpPr>
        <p:spPr>
          <a:xfrm rot="5400000">
            <a:off x="5888336" y="4305030"/>
            <a:ext cx="323252" cy="285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E056D01-8C0D-4D7E-8E0B-B9CB065857A0}"/>
              </a:ext>
            </a:extLst>
          </p:cNvPr>
          <p:cNvSpPr txBox="1"/>
          <p:nvPr/>
        </p:nvSpPr>
        <p:spPr>
          <a:xfrm>
            <a:off x="182901" y="914216"/>
            <a:ext cx="1186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This report presents the progress in the implementation of the TCFD recommendations in the thematic areas of governance, strategy, risk management, metrics, and objectives.</a:t>
            </a:r>
            <a:endParaRPr lang="es-MX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22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23F344-416B-41B7-93B1-39731435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44" y="279264"/>
            <a:ext cx="10502335" cy="5908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Climate Change </a:t>
            </a:r>
            <a:r>
              <a:rPr lang="en-US" dirty="0" smtClean="0"/>
              <a:t>Risk based on the TCFD methodology</a:t>
            </a:r>
            <a:endParaRPr lang="es-CO" sz="2400" b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E157A89-65A5-4A75-B051-D087B961FD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/>
              <a:t>A1</a:t>
            </a:r>
            <a:r>
              <a:rPr lang="es-CO"/>
              <a:t>.</a:t>
            </a:r>
          </a:p>
        </p:txBody>
      </p:sp>
      <p:sp>
        <p:nvSpPr>
          <p:cNvPr id="30" name="Marcador de texto 4">
            <a:extLst>
              <a:ext uri="{FF2B5EF4-FFF2-40B4-BE49-F238E27FC236}">
                <a16:creationId xmlns="" xmlns:a16="http://schemas.microsoft.com/office/drawing/2014/main" id="{DE41F189-2AB8-4831-A4AA-CEB5E0BB03AB}"/>
              </a:ext>
            </a:extLst>
          </p:cNvPr>
          <p:cNvSpPr txBox="1">
            <a:spLocks/>
          </p:cNvSpPr>
          <p:nvPr/>
        </p:nvSpPr>
        <p:spPr>
          <a:xfrm>
            <a:off x="1432844" y="730049"/>
            <a:ext cx="10021219" cy="100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defRPr/>
            </a:pPr>
            <a:r>
              <a:rPr lang="en-US" sz="1400" dirty="0" smtClean="0">
                <a:solidFill>
                  <a:schemeClr val="accent1"/>
                </a:solidFill>
              </a:rPr>
              <a:t>Extreme</a:t>
            </a:r>
            <a:r>
              <a:rPr lang="en-US" sz="1400" dirty="0" smtClean="0">
                <a:solidFill>
                  <a:sysClr val="windowText" lastClr="000000">
                    <a:tint val="75000"/>
                  </a:sysClr>
                </a:solidFill>
              </a:rPr>
              <a:t> weather events caused by long-term </a:t>
            </a:r>
            <a:r>
              <a:rPr lang="en-US" sz="1400" dirty="0" smtClean="0">
                <a:solidFill>
                  <a:sysClr val="windowText" lastClr="000000">
                    <a:tint val="75000"/>
                  </a:sysClr>
                </a:solidFill>
              </a:rPr>
              <a:t>climate </a:t>
            </a:r>
            <a:r>
              <a:rPr lang="en-US" sz="1400" dirty="0" smtClean="0">
                <a:solidFill>
                  <a:sysClr val="windowText" lastClr="000000">
                    <a:tint val="75000"/>
                  </a:sysClr>
                </a:solidFill>
              </a:rPr>
              <a:t>changes that may lead to </a:t>
            </a:r>
            <a:r>
              <a:rPr lang="en-US" sz="1400" dirty="0" smtClean="0">
                <a:solidFill>
                  <a:schemeClr val="accent1"/>
                </a:solidFill>
              </a:rPr>
              <a:t>physical damage </a:t>
            </a:r>
            <a:r>
              <a:rPr lang="en-US" sz="1400" dirty="0" smtClean="0">
                <a:solidFill>
                  <a:sysClr val="windowText" lastClr="000000">
                    <a:tint val="75000"/>
                  </a:sysClr>
                </a:solidFill>
              </a:rPr>
              <a:t>to assets, supply chain disruptions or increased mitigation costs, and changes in legislation, the market, stakeholders, etc., that are aimed at </a:t>
            </a:r>
            <a:r>
              <a:rPr lang="en-US" sz="1400" dirty="0" smtClean="0">
                <a:solidFill>
                  <a:schemeClr val="accent1"/>
                </a:solidFill>
              </a:rPr>
              <a:t>mitigating the effects of climate change </a:t>
            </a:r>
            <a:r>
              <a:rPr lang="en-US" sz="1400" dirty="0" smtClean="0">
                <a:solidFill>
                  <a:sysClr val="windowText" lastClr="000000">
                    <a:tint val="75000"/>
                  </a:sysClr>
                </a:solidFill>
              </a:rPr>
              <a:t>through new requirements for the organization.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Tabla 6">
            <a:extLst>
              <a:ext uri="{FF2B5EF4-FFF2-40B4-BE49-F238E27FC236}">
                <a16:creationId xmlns="" xmlns:a16="http://schemas.microsoft.com/office/drawing/2014/main" id="{A9A4237E-39E2-4EAF-BC40-905C625E0FD5}"/>
              </a:ext>
            </a:extLst>
          </p:cNvPr>
          <p:cNvGraphicFramePr>
            <a:graphicFrameLocks noGrp="1"/>
          </p:cNvGraphicFramePr>
          <p:nvPr/>
        </p:nvGraphicFramePr>
        <p:xfrm>
          <a:off x="272863" y="1732551"/>
          <a:ext cx="3655806" cy="445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55806">
                  <a:extLst>
                    <a:ext uri="{9D8B030D-6E8A-4147-A177-3AD203B41FA5}">
                      <a16:colId xmlns="" xmlns:a16="http://schemas.microsoft.com/office/drawing/2014/main" val="1608807709"/>
                    </a:ext>
                  </a:extLst>
                </a:gridCol>
              </a:tblGrid>
              <a:tr h="223513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CAUSES</a:t>
                      </a:r>
                      <a:endParaRPr lang="es-CO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6794189"/>
                  </a:ext>
                </a:extLst>
              </a:tr>
              <a:tr h="607993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1. Policies or laws that increase the restrictions, demands and adaptation related to the fight against climate change.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0353764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Technological improvements or innovations that accelerate the transition towards cleaner fuels.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186279"/>
                  </a:ext>
                </a:extLst>
              </a:tr>
              <a:tr h="484279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Ignorance of the expectations of interest groups in relation to climate change.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1887092"/>
                  </a:ext>
                </a:extLst>
              </a:tr>
              <a:tr h="645869">
                <a:tc>
                  <a:txBody>
                    <a:bodyPr/>
                    <a:lstStyle/>
                    <a:p>
                      <a:pPr algn="just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Increase in the prices of raw materials with a high carbon footprint and a decrease in the demand for natural gas due to the accelerated energy transition.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366718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algn="just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Extreme weather events, including increased intensity of weather phenomena.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647789"/>
                  </a:ext>
                </a:extLst>
              </a:tr>
              <a:tr h="620870">
                <a:tc>
                  <a:txBody>
                    <a:bodyPr/>
                    <a:lstStyle/>
                    <a:p>
                      <a:pPr algn="just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Long-term changes in weather patterns, which deteriorate the gas transportation infrastructure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6543724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="" xmlns:a16="http://schemas.microsoft.com/office/drawing/2014/main" id="{99B92F08-772C-4E0B-9508-BD5EE08E0C31}"/>
              </a:ext>
            </a:extLst>
          </p:cNvPr>
          <p:cNvGraphicFramePr>
            <a:graphicFrameLocks noGrp="1"/>
          </p:cNvGraphicFramePr>
          <p:nvPr/>
        </p:nvGraphicFramePr>
        <p:xfrm>
          <a:off x="4011541" y="1748593"/>
          <a:ext cx="3655806" cy="475280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655806">
                  <a:extLst>
                    <a:ext uri="{9D8B030D-6E8A-4147-A177-3AD203B41FA5}">
                      <a16:colId xmlns="" xmlns:a16="http://schemas.microsoft.com/office/drawing/2014/main" val="1608807709"/>
                    </a:ext>
                  </a:extLst>
                </a:gridCol>
              </a:tblGrid>
              <a:tr h="230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IMPACT</a:t>
                      </a:r>
                      <a:endParaRPr lang="es-CO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6794189"/>
                  </a:ext>
                </a:extLst>
              </a:tr>
              <a:tr h="62888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Increased O&amp;M, compensation and reporting costs.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Loss of business profitability and competitiveness against other energy sources</a:t>
                      </a:r>
                      <a:endParaRPr lang="es-CO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0353764"/>
                  </a:ext>
                </a:extLst>
              </a:tr>
              <a:tr h="74344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Need for accelerated investment to adapt industrial processes and transport networks.</a:t>
                      </a:r>
                      <a:endParaRPr lang="es-CO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186279"/>
                  </a:ext>
                </a:extLst>
              </a:tr>
              <a:tr h="5955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 reaction, conflict and loss of trust with stakeholders.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1887092"/>
                  </a:ext>
                </a:extLst>
              </a:tr>
              <a:tr h="5094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in insurance and financing costs.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100006"/>
                  </a:ext>
                </a:extLst>
              </a:tr>
              <a:tr h="2957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Loss of soil stability, alteration of regional hydrology, forest fires.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647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 to adapt the natural gas transportation infrastructure to conditions of uncertainty and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climate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volatility.</a:t>
                      </a:r>
                      <a:endParaRPr lang="es-CO" sz="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6543724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6132622F-507E-42AA-8A73-80CB55628C1C}"/>
              </a:ext>
            </a:extLst>
          </p:cNvPr>
          <p:cNvGraphicFramePr>
            <a:graphicFrameLocks noGrp="1"/>
          </p:cNvGraphicFramePr>
          <p:nvPr/>
        </p:nvGraphicFramePr>
        <p:xfrm>
          <a:off x="7750219" y="1748592"/>
          <a:ext cx="3905313" cy="505571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905313">
                  <a:extLst>
                    <a:ext uri="{9D8B030D-6E8A-4147-A177-3AD203B41FA5}">
                      <a16:colId xmlns="" xmlns:a16="http://schemas.microsoft.com/office/drawing/2014/main" val="1608807709"/>
                    </a:ext>
                  </a:extLst>
                </a:gridCol>
              </a:tblGrid>
              <a:tr h="387857">
                <a:tc>
                  <a:txBody>
                    <a:bodyPr/>
                    <a:lstStyle/>
                    <a:p>
                      <a:pPr algn="just"/>
                      <a:r>
                        <a:rPr lang="es-CO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CONTROLS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6794189"/>
                  </a:ext>
                </a:extLst>
              </a:tr>
              <a:tr h="1609124">
                <a:tc>
                  <a:txBody>
                    <a:bodyPr/>
                    <a:lstStyle/>
                    <a:p>
                      <a:pPr algn="just"/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3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Decarbonization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roadmap in TGI C1</a:t>
                      </a:r>
                    </a:p>
                    <a:p>
                      <a:pPr algn="just"/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2.Climate Change and Energy Efficiency Program. C1–C5–C6</a:t>
                      </a:r>
                    </a:p>
                    <a:p>
                      <a:pPr algn="just"/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Legislative, regulatory and jurisprudential monitoring. C1</a:t>
                      </a:r>
                    </a:p>
                    <a:p>
                      <a:pPr algn="just"/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Risk management plans for its</a:t>
                      </a:r>
                      <a:r>
                        <a:rPr lang="en-US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infrastructure. C1</a:t>
                      </a:r>
                      <a:endParaRPr lang="es-CO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0353764"/>
                  </a:ext>
                </a:extLst>
              </a:tr>
              <a:tr h="528370">
                <a:tc>
                  <a:txBody>
                    <a:bodyPr/>
                    <a:lstStyle/>
                    <a:p>
                      <a:r>
                        <a:rPr lang="sv-S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Hydrogen roadmap. C2 – C4.</a:t>
                      </a:r>
                    </a:p>
                    <a:p>
                      <a:r>
                        <a:rPr lang="sv-S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Biogas roadmap. C2–C4</a:t>
                      </a:r>
                      <a:endParaRPr lang="es-MX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186279"/>
                  </a:ext>
                </a:extLst>
              </a:tr>
              <a:tr h="11768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Implementation and monitoring of compliance with the Sustainability Policy. C3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Materiality analysis with stakeholders. C3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Sustainability Strategy. C3</a:t>
                      </a:r>
                      <a:endParaRPr lang="es-CO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1887092"/>
                  </a:ext>
                </a:extLst>
              </a:tr>
              <a:tr h="528370">
                <a:tc>
                  <a:txBody>
                    <a:bodyPr/>
                    <a:lstStyle/>
                    <a:p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Application of contingency and emergency plans for each presented event. C5</a:t>
                      </a:r>
                      <a:endParaRPr lang="es-MX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647789"/>
                  </a:ext>
                </a:extLst>
              </a:tr>
              <a:tr h="825174"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11. Periodic inspections of the infrastructure, through tours with ILI technology and other techniques. C5</a:t>
                      </a:r>
                      <a:endParaRPr lang="es-MX" sz="13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83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515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BFDACE-8391-448C-A19E-F85AB10A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0" y="38749"/>
            <a:ext cx="4844745" cy="742121"/>
          </a:xfrm>
        </p:spPr>
        <p:txBody>
          <a:bodyPr/>
          <a:lstStyle/>
          <a:p>
            <a:r>
              <a:rPr lang="es-CO" dirty="0" err="1" smtClean="0"/>
              <a:t>Heat</a:t>
            </a:r>
            <a:r>
              <a:rPr lang="es-CO" dirty="0" smtClean="0"/>
              <a:t> </a:t>
            </a:r>
            <a:r>
              <a:rPr lang="es-CO" dirty="0" err="1" smtClean="0"/>
              <a:t>Map</a:t>
            </a:r>
            <a:endParaRPr lang="es-CO" dirty="0"/>
          </a:p>
        </p:txBody>
      </p:sp>
      <p:graphicFrame>
        <p:nvGraphicFramePr>
          <p:cNvPr id="93" name="2 Tabla">
            <a:extLst>
              <a:ext uri="{FF2B5EF4-FFF2-40B4-BE49-F238E27FC236}">
                <a16:creationId xmlns="" xmlns:a16="http://schemas.microsoft.com/office/drawing/2014/main" id="{4263F139-2D45-4B5A-A1EB-B5AE10116A3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3466440395"/>
              </p:ext>
            </p:extLst>
          </p:nvPr>
        </p:nvGraphicFramePr>
        <p:xfrm>
          <a:off x="6026595" y="795110"/>
          <a:ext cx="5814694" cy="5560719"/>
        </p:xfrm>
        <a:graphic>
          <a:graphicData uri="http://schemas.openxmlformats.org/drawingml/2006/table">
            <a:tbl>
              <a:tblPr firstRow="1" bandRow="1"/>
              <a:tblGrid>
                <a:gridCol w="422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8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8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85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5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0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s-CO" sz="100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CO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USD 1.55 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CO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USD 2.41 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CO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USD  3.75 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CO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USD 5.82 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CO" sz="10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USD 9.04 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000" b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45720" marR="45720" marT="18288" marB="18288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4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000" b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5720" marR="45720" marT="18288" marB="18288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4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0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000" b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5720" marR="45720" marT="18288" marB="18288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4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0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000" b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marT="18288" marB="18288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4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4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0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CO" sz="1000" b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marT="18288" marB="18288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4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4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4" name="Group 64">
            <a:extLst>
              <a:ext uri="{FF2B5EF4-FFF2-40B4-BE49-F238E27FC236}">
                <a16:creationId xmlns="" xmlns:a16="http://schemas.microsoft.com/office/drawing/2014/main" id="{F4CE5619-0849-4879-9209-678A106CD83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455911" y="416375"/>
            <a:ext cx="5311564" cy="530346"/>
            <a:chOff x="5065900" y="384482"/>
            <a:chExt cx="3425890" cy="399791"/>
          </a:xfrm>
        </p:grpSpPr>
        <p:sp>
          <p:nvSpPr>
            <p:cNvPr id="95" name="Round Same Side Corner Rectangle 65">
              <a:extLst>
                <a:ext uri="{FF2B5EF4-FFF2-40B4-BE49-F238E27FC236}">
                  <a16:creationId xmlns="" xmlns:a16="http://schemas.microsoft.com/office/drawing/2014/main" id="{970FD87B-BE80-4AAA-8274-5A6D3E24D73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rot="10800000">
              <a:off x="5065900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25 CuadroTexto">
              <a:extLst>
                <a:ext uri="{FF2B5EF4-FFF2-40B4-BE49-F238E27FC236}">
                  <a16:creationId xmlns="" xmlns:a16="http://schemas.microsoft.com/office/drawing/2014/main" id="{1F6A2C0C-1BC4-4B2D-BF08-4AE3CF27FF9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130609" y="614205"/>
              <a:ext cx="530249" cy="1546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Very</a:t>
              </a:r>
              <a:r>
                <a:rPr kumimoji="0" lang="es-CO" sz="1333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low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ound Same Side Corner Rectangle 67">
              <a:extLst>
                <a:ext uri="{FF2B5EF4-FFF2-40B4-BE49-F238E27FC236}">
                  <a16:creationId xmlns="" xmlns:a16="http://schemas.microsoft.com/office/drawing/2014/main" id="{FB6AD4F3-EA3D-4761-B02F-D1E88DC6A96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rot="10800000">
              <a:off x="5772072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25 CuadroTexto">
              <a:extLst>
                <a:ext uri="{FF2B5EF4-FFF2-40B4-BE49-F238E27FC236}">
                  <a16:creationId xmlns="" xmlns:a16="http://schemas.microsoft.com/office/drawing/2014/main" id="{81763A40-E9E4-4013-9A63-66D54A10E83C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5844080" y="614205"/>
              <a:ext cx="530249" cy="1546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Low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ound Same Side Corner Rectangle 78">
              <a:extLst>
                <a:ext uri="{FF2B5EF4-FFF2-40B4-BE49-F238E27FC236}">
                  <a16:creationId xmlns="" xmlns:a16="http://schemas.microsoft.com/office/drawing/2014/main" id="{CD213EF8-6F8B-4268-8F3C-C685622C858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rot="10800000">
              <a:off x="6456240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25 CuadroTexto">
              <a:extLst>
                <a:ext uri="{FF2B5EF4-FFF2-40B4-BE49-F238E27FC236}">
                  <a16:creationId xmlns="" xmlns:a16="http://schemas.microsoft.com/office/drawing/2014/main" id="{791CE15C-3453-4036-AEB2-4CA4A1EDE742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528248" y="614205"/>
              <a:ext cx="530249" cy="1546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Medium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ound Same Side Corner Rectangle 80">
              <a:extLst>
                <a:ext uri="{FF2B5EF4-FFF2-40B4-BE49-F238E27FC236}">
                  <a16:creationId xmlns="" xmlns:a16="http://schemas.microsoft.com/office/drawing/2014/main" id="{E6C387E5-AEB2-4B04-85B2-F63826D9B42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rot="10800000">
              <a:off x="7146424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25 CuadroTexto">
              <a:extLst>
                <a:ext uri="{FF2B5EF4-FFF2-40B4-BE49-F238E27FC236}">
                  <a16:creationId xmlns="" xmlns:a16="http://schemas.microsoft.com/office/drawing/2014/main" id="{B0FE0F8A-79B6-4428-963D-B2C93AA89150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7218432" y="614205"/>
              <a:ext cx="530249" cy="1546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High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Round Same Side Corner Rectangle 82">
              <a:extLst>
                <a:ext uri="{FF2B5EF4-FFF2-40B4-BE49-F238E27FC236}">
                  <a16:creationId xmlns="" xmlns:a16="http://schemas.microsoft.com/office/drawing/2014/main" id="{0C4ABEC5-BE80-4652-A0E2-E882C072F85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rot="10800000">
              <a:off x="7836608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104 CuadroTexto">
              <a:extLst>
                <a:ext uri="{FF2B5EF4-FFF2-40B4-BE49-F238E27FC236}">
                  <a16:creationId xmlns="" xmlns:a16="http://schemas.microsoft.com/office/drawing/2014/main" id="{6259C9BF-FB4F-41D6-AF09-F28E5F793E9C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7908616" y="614205"/>
              <a:ext cx="530249" cy="1546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Very</a:t>
              </a:r>
              <a:r>
                <a:rPr kumimoji="0" lang="es-CO" sz="1333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high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Rectangle 96">
              <a:extLst>
                <a:ext uri="{FF2B5EF4-FFF2-40B4-BE49-F238E27FC236}">
                  <a16:creationId xmlns="" xmlns:a16="http://schemas.microsoft.com/office/drawing/2014/main" id="{A00F23B9-3D2B-4F5F-BB80-055E744EACC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065900" y="384482"/>
              <a:ext cx="3425890" cy="202941"/>
            </a:xfrm>
            <a:prstGeom prst="rect">
              <a:avLst/>
            </a:prstGeom>
            <a:gradFill rotWithShape="1">
              <a:gsLst>
                <a:gs pos="0">
                  <a:srgbClr val="B2B2B2">
                    <a:shade val="51000"/>
                    <a:satMod val="130000"/>
                  </a:srgbClr>
                </a:gs>
                <a:gs pos="80000">
                  <a:srgbClr val="B2B2B2">
                    <a:shade val="93000"/>
                    <a:satMod val="130000"/>
                  </a:srgbClr>
                </a:gs>
                <a:gs pos="100000">
                  <a:srgbClr val="B2B2B2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Impact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6" name="Group 97">
            <a:extLst>
              <a:ext uri="{FF2B5EF4-FFF2-40B4-BE49-F238E27FC236}">
                <a16:creationId xmlns="" xmlns:a16="http://schemas.microsoft.com/office/drawing/2014/main" id="{F9782588-19CB-49A6-8DFE-15E421A8F9C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6200000">
            <a:off x="3318830" y="3593578"/>
            <a:ext cx="5160503" cy="458705"/>
            <a:chOff x="1691680" y="384482"/>
            <a:chExt cx="3425890" cy="399791"/>
          </a:xfrm>
        </p:grpSpPr>
        <p:sp>
          <p:nvSpPr>
            <p:cNvPr id="107" name="Round Same Side Corner Rectangle 98">
              <a:extLst>
                <a:ext uri="{FF2B5EF4-FFF2-40B4-BE49-F238E27FC236}">
                  <a16:creationId xmlns="" xmlns:a16="http://schemas.microsoft.com/office/drawing/2014/main" id="{EAFE8FBC-F78C-4EB5-B446-2F553E26D84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0800000">
              <a:off x="1691680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25 CuadroTexto">
              <a:extLst>
                <a:ext uri="{FF2B5EF4-FFF2-40B4-BE49-F238E27FC236}">
                  <a16:creationId xmlns="" xmlns:a16="http://schemas.microsoft.com/office/drawing/2014/main" id="{D06586A4-4563-43C2-A417-40B2CF2F6AC9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99285" y="601762"/>
              <a:ext cx="644457" cy="178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Very</a:t>
              </a:r>
              <a:r>
                <a:rPr kumimoji="0" lang="es-CO" sz="1333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low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Round Same Side Corner Rectangle 100">
              <a:extLst>
                <a:ext uri="{FF2B5EF4-FFF2-40B4-BE49-F238E27FC236}">
                  <a16:creationId xmlns="" xmlns:a16="http://schemas.microsoft.com/office/drawing/2014/main" id="{D803B871-171C-4D7F-889F-CEA78A07EC9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0800000">
              <a:off x="2397852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25 CuadroTexto">
              <a:extLst>
                <a:ext uri="{FF2B5EF4-FFF2-40B4-BE49-F238E27FC236}">
                  <a16:creationId xmlns="" xmlns:a16="http://schemas.microsoft.com/office/drawing/2014/main" id="{5B445CD8-356F-4DD1-80EF-DA10D31D213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469859" y="601760"/>
              <a:ext cx="530250" cy="178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Low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Round Same Side Corner Rectangle 102">
              <a:extLst>
                <a:ext uri="{FF2B5EF4-FFF2-40B4-BE49-F238E27FC236}">
                  <a16:creationId xmlns="" xmlns:a16="http://schemas.microsoft.com/office/drawing/2014/main" id="{00D3E35E-0F93-4360-8669-5EC097F868E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0800000">
              <a:off x="3082020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116 CuadroTexto">
              <a:extLst>
                <a:ext uri="{FF2B5EF4-FFF2-40B4-BE49-F238E27FC236}">
                  <a16:creationId xmlns="" xmlns:a16="http://schemas.microsoft.com/office/drawing/2014/main" id="{A131F741-B9A9-449F-8895-8BED5AC5B77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154027" y="601760"/>
              <a:ext cx="530250" cy="178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Medium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Round Same Side Corner Rectangle 104">
              <a:extLst>
                <a:ext uri="{FF2B5EF4-FFF2-40B4-BE49-F238E27FC236}">
                  <a16:creationId xmlns="" xmlns:a16="http://schemas.microsoft.com/office/drawing/2014/main" id="{27C760AA-85A0-4A52-B0E4-72A9D83A1C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10800000">
              <a:off x="3772204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25 CuadroTexto">
              <a:extLst>
                <a:ext uri="{FF2B5EF4-FFF2-40B4-BE49-F238E27FC236}">
                  <a16:creationId xmlns="" xmlns:a16="http://schemas.microsoft.com/office/drawing/2014/main" id="{11551F71-302A-4D78-9163-BB761FCC763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844210" y="601762"/>
              <a:ext cx="530250" cy="178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High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Round Same Side Corner Rectangle 106">
              <a:extLst>
                <a:ext uri="{FF2B5EF4-FFF2-40B4-BE49-F238E27FC236}">
                  <a16:creationId xmlns="" xmlns:a16="http://schemas.microsoft.com/office/drawing/2014/main" id="{868CC0D4-519B-4A4B-B6C8-C2876656A27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10800000">
              <a:off x="4462388" y="587423"/>
              <a:ext cx="652060" cy="196850"/>
            </a:xfrm>
            <a:prstGeom prst="round2SameRect">
              <a:avLst/>
            </a:prstGeom>
            <a:gradFill rotWithShape="1">
              <a:gsLst>
                <a:gs pos="0">
                  <a:srgbClr val="B2B2B2">
                    <a:tint val="50000"/>
                    <a:satMod val="300000"/>
                  </a:srgbClr>
                </a:gs>
                <a:gs pos="35000">
                  <a:srgbClr val="B2B2B2">
                    <a:tint val="37000"/>
                    <a:satMod val="300000"/>
                  </a:srgbClr>
                </a:gs>
                <a:gs pos="100000">
                  <a:srgbClr val="B2B2B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25 CuadroTexto">
              <a:extLst>
                <a:ext uri="{FF2B5EF4-FFF2-40B4-BE49-F238E27FC236}">
                  <a16:creationId xmlns="" xmlns:a16="http://schemas.microsoft.com/office/drawing/2014/main" id="{B6CB20A2-8FF0-41B6-BB12-A09EB6487F1D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4534394" y="601762"/>
              <a:ext cx="530250" cy="178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625519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33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Very</a:t>
              </a:r>
              <a:r>
                <a:rPr kumimoji="0" lang="es-CO" sz="1333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s-CO" sz="1333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high</a:t>
              </a:r>
              <a:endParaRPr kumimoji="0" lang="es-CO" sz="1333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Rectangle 108">
              <a:extLst>
                <a:ext uri="{FF2B5EF4-FFF2-40B4-BE49-F238E27FC236}">
                  <a16:creationId xmlns="" xmlns:a16="http://schemas.microsoft.com/office/drawing/2014/main" id="{69050DFC-1655-46FB-AF63-82317BEDBF3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691680" y="384482"/>
              <a:ext cx="3425890" cy="202941"/>
            </a:xfrm>
            <a:prstGeom prst="rect">
              <a:avLst/>
            </a:prstGeom>
            <a:gradFill rotWithShape="1">
              <a:gsLst>
                <a:gs pos="0">
                  <a:srgbClr val="B2B2B2">
                    <a:shade val="51000"/>
                    <a:satMod val="130000"/>
                  </a:srgbClr>
                </a:gs>
                <a:gs pos="80000">
                  <a:srgbClr val="B2B2B2">
                    <a:shade val="93000"/>
                    <a:satMod val="130000"/>
                  </a:srgbClr>
                </a:gs>
                <a:gs pos="100000">
                  <a:srgbClr val="B2B2B2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Probabilidad</a:t>
              </a:r>
            </a:p>
          </p:txBody>
        </p:sp>
      </p:grpSp>
      <p:sp>
        <p:nvSpPr>
          <p:cNvPr id="118" name="77 CuadroTexto">
            <a:extLst>
              <a:ext uri="{FF2B5EF4-FFF2-40B4-BE49-F238E27FC236}">
                <a16:creationId xmlns="" xmlns:a16="http://schemas.microsoft.com/office/drawing/2014/main" id="{68668C7E-9334-4D8F-B7C6-014B252BE104}"/>
              </a:ext>
            </a:extLst>
          </p:cNvPr>
          <p:cNvSpPr txBox="1"/>
          <p:nvPr/>
        </p:nvSpPr>
        <p:spPr>
          <a:xfrm>
            <a:off x="9716704" y="6415247"/>
            <a:ext cx="2119103" cy="328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625439">
              <a:defRPr/>
            </a:pPr>
            <a:r>
              <a:rPr lang="es-CO" sz="1067" kern="0" dirty="0" err="1" smtClean="0">
                <a:solidFill>
                  <a:sysClr val="windowText" lastClr="000000"/>
                </a:solidFill>
              </a:rPr>
              <a:t>Controlled</a:t>
            </a:r>
            <a:r>
              <a:rPr lang="es-CO" sz="1067" kern="0" dirty="0" smtClean="0">
                <a:solidFill>
                  <a:sysClr val="windowText" lastClr="000000"/>
                </a:solidFill>
              </a:rPr>
              <a:t> </a:t>
            </a:r>
            <a:r>
              <a:rPr lang="es-CO" sz="1067" kern="0" dirty="0" err="1" smtClean="0">
                <a:solidFill>
                  <a:sysClr val="windowText" lastClr="000000"/>
                </a:solidFill>
              </a:rPr>
              <a:t>Risk</a:t>
            </a:r>
            <a:r>
              <a:rPr lang="es-CO" sz="1067" kern="0" dirty="0" smtClean="0">
                <a:solidFill>
                  <a:sysClr val="windowText" lastClr="000000"/>
                </a:solidFill>
              </a:rPr>
              <a:t>/</a:t>
            </a:r>
            <a:r>
              <a:rPr lang="es-CO" sz="1067" kern="0" dirty="0" err="1" smtClean="0">
                <a:solidFill>
                  <a:sysClr val="windowText" lastClr="000000"/>
                </a:solidFill>
              </a:rPr>
              <a:t>Controlled</a:t>
            </a:r>
            <a:r>
              <a:rPr lang="es-CO" sz="1067" kern="0" dirty="0" smtClean="0">
                <a:solidFill>
                  <a:sysClr val="windowText" lastClr="000000"/>
                </a:solidFill>
              </a:rPr>
              <a:t> </a:t>
            </a:r>
            <a:r>
              <a:rPr lang="es-CO" sz="1067" kern="0" dirty="0" err="1" smtClean="0">
                <a:solidFill>
                  <a:sysClr val="windowText" lastClr="000000"/>
                </a:solidFill>
              </a:rPr>
              <a:t>Risk</a:t>
            </a:r>
            <a:r>
              <a:rPr lang="es-CO" sz="1067" kern="0" dirty="0" smtClean="0">
                <a:solidFill>
                  <a:sysClr val="windowText" lastClr="000000"/>
                </a:solidFill>
              </a:rPr>
              <a:t> </a:t>
            </a:r>
            <a:r>
              <a:rPr lang="es-CO" sz="1067" kern="0" dirty="0" err="1" smtClean="0">
                <a:solidFill>
                  <a:sysClr val="windowText" lastClr="000000"/>
                </a:solidFill>
              </a:rPr>
              <a:t>Assessment</a:t>
            </a:r>
            <a:endParaRPr kumimoji="0" lang="es-CO" sz="10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6">
            <a:extLst>
              <a:ext uri="{FF2B5EF4-FFF2-40B4-BE49-F238E27FC236}">
                <a16:creationId xmlns="" xmlns:a16="http://schemas.microsoft.com/office/drawing/2014/main" id="{60286C32-71B5-4BD9-940E-6F3CA5856BC9}"/>
              </a:ext>
            </a:extLst>
          </p:cNvPr>
          <p:cNvSpPr/>
          <p:nvPr/>
        </p:nvSpPr>
        <p:spPr>
          <a:xfrm>
            <a:off x="9344879" y="6417164"/>
            <a:ext cx="325120" cy="32512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B2B2B2">
                <a:lumMod val="60000"/>
                <a:lumOff val="4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25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>
                <a:ln>
                  <a:noFill/>
                </a:ln>
                <a:solidFill>
                  <a:srgbClr val="2DA1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RC#</a:t>
            </a:r>
            <a:endParaRPr kumimoji="0" lang="es-ES" sz="1067" b="1" i="0" u="none" strike="noStrike" kern="0" cap="none" spc="0" normalizeH="0" baseline="0" noProof="0">
              <a:ln>
                <a:noFill/>
              </a:ln>
              <a:solidFill>
                <a:srgbClr val="2DA1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77 CuadroTexto">
            <a:extLst>
              <a:ext uri="{FF2B5EF4-FFF2-40B4-BE49-F238E27FC236}">
                <a16:creationId xmlns="" xmlns:a16="http://schemas.microsoft.com/office/drawing/2014/main" id="{23F528C3-5798-4565-9258-C49B52359793}"/>
              </a:ext>
            </a:extLst>
          </p:cNvPr>
          <p:cNvSpPr txBox="1"/>
          <p:nvPr/>
        </p:nvSpPr>
        <p:spPr>
          <a:xfrm>
            <a:off x="7253617" y="6413406"/>
            <a:ext cx="1927875" cy="328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625439">
              <a:defRPr/>
            </a:pPr>
            <a:r>
              <a:rPr lang="es-CO" sz="1067" kern="0" dirty="0" err="1" smtClean="0">
                <a:solidFill>
                  <a:srgbClr val="FF0000"/>
                </a:solidFill>
              </a:rPr>
              <a:t>Inherent</a:t>
            </a:r>
            <a:r>
              <a:rPr lang="es-CO" sz="1067" kern="0" dirty="0" smtClean="0">
                <a:solidFill>
                  <a:srgbClr val="FF0000"/>
                </a:solidFill>
              </a:rPr>
              <a:t> </a:t>
            </a:r>
            <a:r>
              <a:rPr lang="es-CO" sz="1067" kern="0" dirty="0" err="1" smtClean="0">
                <a:solidFill>
                  <a:srgbClr val="FF0000"/>
                </a:solidFill>
              </a:rPr>
              <a:t>Risk</a:t>
            </a:r>
            <a:r>
              <a:rPr lang="es-CO" sz="1067" kern="0" dirty="0" smtClean="0">
                <a:solidFill>
                  <a:srgbClr val="FF0000"/>
                </a:solidFill>
              </a:rPr>
              <a:t>/</a:t>
            </a:r>
            <a:r>
              <a:rPr lang="es-CO" sz="1067" kern="0" dirty="0" err="1" smtClean="0">
                <a:solidFill>
                  <a:srgbClr val="FF0000"/>
                </a:solidFill>
              </a:rPr>
              <a:t>Uncontrolled</a:t>
            </a:r>
            <a:r>
              <a:rPr lang="es-CO" sz="1067" kern="0" dirty="0" smtClean="0">
                <a:solidFill>
                  <a:srgbClr val="FF0000"/>
                </a:solidFill>
              </a:rPr>
              <a:t> </a:t>
            </a:r>
            <a:r>
              <a:rPr lang="es-CO" sz="1067" kern="0" dirty="0" err="1" smtClean="0">
                <a:solidFill>
                  <a:srgbClr val="FF0000"/>
                </a:solidFill>
              </a:rPr>
              <a:t>Risk</a:t>
            </a:r>
            <a:r>
              <a:rPr lang="es-CO" sz="1067" kern="0" dirty="0" smtClean="0">
                <a:solidFill>
                  <a:srgbClr val="FF0000"/>
                </a:solidFill>
              </a:rPr>
              <a:t> </a:t>
            </a:r>
            <a:r>
              <a:rPr lang="es-CO" sz="1067" kern="0" dirty="0" err="1" smtClean="0">
                <a:solidFill>
                  <a:srgbClr val="FF0000"/>
                </a:solidFill>
              </a:rPr>
              <a:t>Assessment</a:t>
            </a:r>
            <a:endParaRPr kumimoji="0" lang="es-CO" sz="1067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6">
            <a:extLst>
              <a:ext uri="{FF2B5EF4-FFF2-40B4-BE49-F238E27FC236}">
                <a16:creationId xmlns="" xmlns:a16="http://schemas.microsoft.com/office/drawing/2014/main" id="{6A491970-727E-469E-80EC-57C59017A291}"/>
              </a:ext>
            </a:extLst>
          </p:cNvPr>
          <p:cNvSpPr/>
          <p:nvPr/>
        </p:nvSpPr>
        <p:spPr>
          <a:xfrm>
            <a:off x="6881793" y="6416580"/>
            <a:ext cx="325120" cy="32512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B2B2B2">
                <a:lumMod val="60000"/>
                <a:lumOff val="4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25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RI#</a:t>
            </a:r>
            <a:endParaRPr kumimoji="0" lang="es-ES" sz="1067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87">
            <a:extLst>
              <a:ext uri="{FF2B5EF4-FFF2-40B4-BE49-F238E27FC236}">
                <a16:creationId xmlns="" xmlns:a16="http://schemas.microsoft.com/office/drawing/2014/main" id="{0CE3451A-1679-4E64-9DC6-D3157550C221}"/>
              </a:ext>
            </a:extLst>
          </p:cNvPr>
          <p:cNvSpPr/>
          <p:nvPr/>
        </p:nvSpPr>
        <p:spPr>
          <a:xfrm>
            <a:off x="11106430" y="1540485"/>
            <a:ext cx="335867" cy="335867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B2B2B2">
                <a:lumMod val="60000"/>
                <a:lumOff val="4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16253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cxnSp>
        <p:nvCxnSpPr>
          <p:cNvPr id="36" name="115 Conector recto de flecha">
            <a:extLst>
              <a:ext uri="{FF2B5EF4-FFF2-40B4-BE49-F238E27FC236}">
                <a16:creationId xmlns="" xmlns:a16="http://schemas.microsoft.com/office/drawing/2014/main" id="{7B9469F7-77E9-42A4-BB16-D46C28AE4F32}"/>
              </a:ext>
            </a:extLst>
          </p:cNvPr>
          <p:cNvCxnSpPr>
            <a:cxnSpLocks/>
            <a:stCxn id="37" idx="3"/>
            <a:endCxn id="38" idx="6"/>
          </p:cNvCxnSpPr>
          <p:nvPr/>
        </p:nvCxnSpPr>
        <p:spPr>
          <a:xfrm flipH="1">
            <a:off x="9253092" y="1826448"/>
            <a:ext cx="1902526" cy="1770486"/>
          </a:xfrm>
          <a:prstGeom prst="straightConnector1">
            <a:avLst/>
          </a:prstGeom>
          <a:noFill/>
          <a:ln w="15875" cap="flat" cmpd="sng" algn="ctr">
            <a:solidFill>
              <a:srgbClr val="2DA1DB">
                <a:lumMod val="20000"/>
                <a:lumOff val="80000"/>
              </a:srgbClr>
            </a:solidFill>
            <a:prstDash val="sysDash"/>
            <a:headEnd type="none" w="lg" len="med"/>
            <a:tailEnd type="triangle" w="sm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37" name="Oval 87">
            <a:extLst>
              <a:ext uri="{FF2B5EF4-FFF2-40B4-BE49-F238E27FC236}">
                <a16:creationId xmlns="" xmlns:a16="http://schemas.microsoft.com/office/drawing/2014/main" id="{9112334D-4C4C-4F48-8503-0AE8079B6A70}"/>
              </a:ext>
            </a:extLst>
          </p:cNvPr>
          <p:cNvSpPr/>
          <p:nvPr/>
        </p:nvSpPr>
        <p:spPr>
          <a:xfrm>
            <a:off x="11106431" y="1539768"/>
            <a:ext cx="335867" cy="335867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B2B2B2">
                <a:lumMod val="60000"/>
                <a:lumOff val="4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16253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38" name="Oval 87">
            <a:extLst>
              <a:ext uri="{FF2B5EF4-FFF2-40B4-BE49-F238E27FC236}">
                <a16:creationId xmlns="" xmlns:a16="http://schemas.microsoft.com/office/drawing/2014/main" id="{B01C2F39-C626-45CD-A470-E0E6F9A12501}"/>
              </a:ext>
            </a:extLst>
          </p:cNvPr>
          <p:cNvSpPr/>
          <p:nvPr/>
        </p:nvSpPr>
        <p:spPr>
          <a:xfrm>
            <a:off x="8917225" y="3429000"/>
            <a:ext cx="335867" cy="335867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B2B2B2">
                <a:lumMod val="60000"/>
                <a:lumOff val="4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16253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>
                <a:solidFill>
                  <a:srgbClr val="2DA1DB"/>
                </a:solidFill>
                <a:latin typeface="Arial" panose="020B0604020202020204"/>
              </a:rPr>
              <a:t>15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2DA1D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9" name="6 Tabla">
            <a:extLst>
              <a:ext uri="{FF2B5EF4-FFF2-40B4-BE49-F238E27FC236}">
                <a16:creationId xmlns="" xmlns:a16="http://schemas.microsoft.com/office/drawing/2014/main" id="{A2311302-CBDB-4E2D-9DF1-B2AE0265C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0133336"/>
              </p:ext>
            </p:extLst>
          </p:nvPr>
        </p:nvGraphicFramePr>
        <p:xfrm>
          <a:off x="365850" y="806833"/>
          <a:ext cx="5070532" cy="440549"/>
        </p:xfrm>
        <a:graphic>
          <a:graphicData uri="http://schemas.openxmlformats.org/drawingml/2006/table">
            <a:tbl>
              <a:tblPr firstRow="1" bandRow="1"/>
              <a:tblGrid>
                <a:gridCol w="499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0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0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83626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6725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450878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934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41813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901757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385383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869009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Arial"/>
                          <a:ea typeface="+mn-ea"/>
                          <a:cs typeface="Arial"/>
                          <a:sym typeface="Arial Narrow"/>
                        </a:rPr>
                        <a:t>15</a:t>
                      </a:r>
                    </a:p>
                  </a:txBody>
                  <a:tcPr marL="81280" marR="81280" marT="81280" marB="8128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8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83626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67252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450878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934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418131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901757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385383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869009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sng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ea typeface="Arial" charset="0"/>
                          <a:cs typeface="Arial"/>
                          <a:sym typeface="Arial Narrow"/>
                        </a:rPr>
                        <a:t>CLIMATE CHANGE</a:t>
                      </a:r>
                      <a:endParaRPr lang="es-MX" sz="1200" b="1" i="0" u="sng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/>
                        <a:ea typeface="Arial" charset="0"/>
                        <a:cs typeface="Arial"/>
                        <a:sym typeface="Arial Narrow"/>
                      </a:endParaRPr>
                    </a:p>
                  </a:txBody>
                  <a:tcPr marL="81280" marR="81280" marT="81280" marB="8128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8286636"/>
                  </a:ext>
                </a:extLst>
              </a:tr>
            </a:tbl>
          </a:graphicData>
        </a:graphic>
      </p:graphicFrame>
      <p:sp>
        <p:nvSpPr>
          <p:cNvPr id="40" name="Rectangle 12">
            <a:extLst>
              <a:ext uri="{FF2B5EF4-FFF2-40B4-BE49-F238E27FC236}">
                <a16:creationId xmlns="" xmlns:a16="http://schemas.microsoft.com/office/drawing/2014/main" id="{16C275E2-CBAF-44B8-B2E2-DAF83045C58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5672" y="1456543"/>
            <a:ext cx="5070532" cy="23083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 anchor="t">
            <a:spAutoFit/>
          </a:bodyPr>
          <a:lstStyle/>
          <a:p>
            <a:pPr lvl="0" defTabSz="914378" hangingPunct="0"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Inherent Risk</a:t>
            </a:r>
          </a:p>
          <a:p>
            <a:pPr lvl="0" defTabSz="914378" hangingPunct="0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It is evident that if the company is not prepared for an accelerated energy transition, the materialized risks </a:t>
            </a:r>
            <a:r>
              <a:rPr lang="en-US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exceeds </a:t>
            </a:r>
            <a:r>
              <a:rPr lang="en-US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risk appetite threshold of the company defined at 9.04 MM (USD), and competitiveness against other energy sources would be lost.</a:t>
            </a:r>
          </a:p>
          <a:p>
            <a:pPr lvl="0" defTabSz="914378" hangingPunct="0">
              <a:defRPr/>
            </a:pPr>
            <a:endParaRPr lang="en-US" sz="12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defTabSz="914378" hangingPunct="0"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Residual Risk</a:t>
            </a:r>
          </a:p>
          <a:p>
            <a:pPr lvl="0" defTabSz="914378" hangingPunct="0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assessment assigned, taking into account the strength of the controls and their effect on risk mitigation, was the average of the 5 risk factors, which places the financial impact in the Medium quadrant.</a:t>
            </a:r>
          </a:p>
          <a:p>
            <a:pPr lvl="0" defTabSz="914378" hangingPunct="0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 the probability of occurrence, the same average value of the 5 risk factors identified in the TCFD report was taken, giving a Medium value.</a:t>
            </a:r>
            <a:endParaRPr kumimoji="0" lang="es-ES" sz="12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41" name="Tabla 47">
            <a:extLst>
              <a:ext uri="{FF2B5EF4-FFF2-40B4-BE49-F238E27FC236}">
                <a16:creationId xmlns="" xmlns:a16="http://schemas.microsoft.com/office/drawing/2014/main" id="{628CCB44-EDDD-4566-B83A-3AAB2288C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1159228"/>
              </p:ext>
            </p:extLst>
          </p:nvPr>
        </p:nvGraphicFramePr>
        <p:xfrm>
          <a:off x="1201630" y="4188957"/>
          <a:ext cx="3824309" cy="22027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01501">
                  <a:extLst>
                    <a:ext uri="{9D8B030D-6E8A-4147-A177-3AD203B41FA5}">
                      <a16:colId xmlns="" xmlns:a16="http://schemas.microsoft.com/office/drawing/2014/main" val="3304954705"/>
                    </a:ext>
                  </a:extLst>
                </a:gridCol>
                <a:gridCol w="1371483">
                  <a:extLst>
                    <a:ext uri="{9D8B030D-6E8A-4147-A177-3AD203B41FA5}">
                      <a16:colId xmlns="" xmlns:a16="http://schemas.microsoft.com/office/drawing/2014/main" val="811911540"/>
                    </a:ext>
                  </a:extLst>
                </a:gridCol>
                <a:gridCol w="1251325">
                  <a:extLst>
                    <a:ext uri="{9D8B030D-6E8A-4147-A177-3AD203B41FA5}">
                      <a16:colId xmlns="" xmlns:a16="http://schemas.microsoft.com/office/drawing/2014/main" val="2309360453"/>
                    </a:ext>
                  </a:extLst>
                </a:gridCol>
              </a:tblGrid>
              <a:tr h="281205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Type of</a:t>
                      </a:r>
                      <a:r>
                        <a:rPr lang="en-US" sz="1000" baseline="0" noProof="0" dirty="0" smtClean="0"/>
                        <a:t> risk</a:t>
                      </a:r>
                      <a:endParaRPr lang="en-U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Financial</a:t>
                      </a:r>
                      <a:r>
                        <a:rPr lang="en-US" sz="1000" baseline="0" noProof="0" dirty="0" smtClean="0"/>
                        <a:t> Impact</a:t>
                      </a:r>
                      <a:endParaRPr lang="en-U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noProof="0" dirty="0" smtClean="0">
                          <a:solidFill>
                            <a:schemeClr val="tx1"/>
                          </a:solidFill>
                        </a:rPr>
                        <a:t>Probability</a:t>
                      </a:r>
                      <a:endParaRPr lang="en-US" sz="1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695042"/>
                  </a:ext>
                </a:extLst>
              </a:tr>
              <a:tr h="298780">
                <a:tc>
                  <a:txBody>
                    <a:bodyPr/>
                    <a:lstStyle/>
                    <a:p>
                      <a:r>
                        <a:rPr lang="en-US" sz="1100" noProof="0" smtClean="0"/>
                        <a:t>Political and Legal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USD 3.32 MM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3.21</a:t>
                      </a:r>
                      <a:endParaRPr lang="en-US" sz="110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0407119"/>
                  </a:ext>
                </a:extLst>
              </a:tr>
              <a:tr h="298780">
                <a:tc>
                  <a:txBody>
                    <a:bodyPr/>
                    <a:lstStyle/>
                    <a:p>
                      <a:r>
                        <a:rPr lang="en-US" sz="1100" noProof="0" smtClean="0"/>
                        <a:t>Technological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USD 3.52 MM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3.20</a:t>
                      </a:r>
                      <a:endParaRPr lang="en-US" sz="110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5937571"/>
                  </a:ext>
                </a:extLst>
              </a:tr>
              <a:tr h="298780">
                <a:tc>
                  <a:txBody>
                    <a:bodyPr/>
                    <a:lstStyle/>
                    <a:p>
                      <a:r>
                        <a:rPr lang="en-US" sz="1100" noProof="0" smtClean="0"/>
                        <a:t>Market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smtClean="0"/>
                        <a:t>USD 3.75 MM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2.86</a:t>
                      </a:r>
                      <a:endParaRPr lang="en-US" sz="110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6477371"/>
                  </a:ext>
                </a:extLst>
              </a:tr>
              <a:tr h="298780">
                <a:tc>
                  <a:txBody>
                    <a:bodyPr/>
                    <a:lstStyle/>
                    <a:p>
                      <a:r>
                        <a:rPr lang="en-US" sz="1100" noProof="0" smtClean="0"/>
                        <a:t>Reputation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smtClean="0"/>
                        <a:t>USD 3.20 MM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2.95</a:t>
                      </a:r>
                      <a:endParaRPr lang="en-US" sz="110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7985504"/>
                  </a:ext>
                </a:extLst>
              </a:tr>
              <a:tr h="298780">
                <a:tc>
                  <a:txBody>
                    <a:bodyPr/>
                    <a:lstStyle/>
                    <a:p>
                      <a:r>
                        <a:rPr lang="en-US" sz="1100" noProof="0" smtClean="0"/>
                        <a:t>Physical / Chronic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smtClean="0"/>
                        <a:t>USD 3.67 MM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2.81</a:t>
                      </a:r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655920"/>
                  </a:ext>
                </a:extLst>
              </a:tr>
              <a:tr h="427665">
                <a:tc>
                  <a:txBody>
                    <a:bodyPr/>
                    <a:lstStyle/>
                    <a:p>
                      <a:r>
                        <a:rPr lang="en-US" sz="1100" b="1" kern="1200" noProof="0" dirty="0" smtClean="0">
                          <a:solidFill>
                            <a:schemeClr val="dk1"/>
                          </a:solidFill>
                        </a:rPr>
                        <a:t>Average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kern="1200" dirty="0">
                          <a:solidFill>
                            <a:schemeClr val="dk1"/>
                          </a:solidFill>
                        </a:rPr>
                        <a:t>USD 3.49 MM</a:t>
                      </a:r>
                      <a:endParaRPr lang="es-CO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kern="1200" dirty="0">
                          <a:solidFill>
                            <a:schemeClr val="dk1"/>
                          </a:solidFill>
                        </a:rPr>
                        <a:t>3.0</a:t>
                      </a:r>
                      <a:endParaRPr lang="es-CO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235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05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672 L -0.17279 0.2736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1400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4B8F426-BC7C-07D7-D707-01AD1BCD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7"/>
            <a:ext cx="12247662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24AA75C-3D46-4545-843A-09FA575F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97" y="170604"/>
            <a:ext cx="10515600" cy="742121"/>
          </a:xfrm>
        </p:spPr>
        <p:txBody>
          <a:bodyPr/>
          <a:lstStyle/>
          <a:p>
            <a:r>
              <a:rPr lang="es-CO" dirty="0" err="1" smtClean="0"/>
              <a:t>Climate</a:t>
            </a:r>
            <a:r>
              <a:rPr lang="es-CO" dirty="0" smtClean="0"/>
              <a:t> </a:t>
            </a:r>
            <a:r>
              <a:rPr lang="es-CO" dirty="0" err="1" smtClean="0"/>
              <a:t>Opportunities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C28E6B05-A048-463F-B911-C8B57BFE6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564" y="843737"/>
            <a:ext cx="11419595" cy="517112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To take advantage of and face new opportunities and challenges, TGI promotes the ability to enable and accelerate the materialization of innovations through a transformation process that leverages and </a:t>
            </a:r>
            <a:r>
              <a:rPr lang="en-US" sz="1600" dirty="0" smtClean="0"/>
              <a:t>drives strategy</a:t>
            </a:r>
            <a:r>
              <a:rPr lang="en-US" sz="1600" dirty="0" smtClean="0"/>
              <a:t>.</a:t>
            </a:r>
            <a:endParaRPr lang="es-CO" sz="1600" dirty="0"/>
          </a:p>
        </p:txBody>
      </p:sp>
      <p:graphicFrame>
        <p:nvGraphicFramePr>
          <p:cNvPr id="10" name="Tabla 10">
            <a:extLst>
              <a:ext uri="{FF2B5EF4-FFF2-40B4-BE49-F238E27FC236}">
                <a16:creationId xmlns="" xmlns:a16="http://schemas.microsoft.com/office/drawing/2014/main" id="{827CCFF7-4FF2-446E-A512-F9C1C1FA5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1610603"/>
              </p:ext>
            </p:extLst>
          </p:nvPr>
        </p:nvGraphicFramePr>
        <p:xfrm>
          <a:off x="3219778" y="1356132"/>
          <a:ext cx="8356836" cy="5491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37929">
                  <a:extLst>
                    <a:ext uri="{9D8B030D-6E8A-4147-A177-3AD203B41FA5}">
                      <a16:colId xmlns="" xmlns:a16="http://schemas.microsoft.com/office/drawing/2014/main" val="3128437818"/>
                    </a:ext>
                  </a:extLst>
                </a:gridCol>
                <a:gridCol w="2996419">
                  <a:extLst>
                    <a:ext uri="{9D8B030D-6E8A-4147-A177-3AD203B41FA5}">
                      <a16:colId xmlns="" xmlns:a16="http://schemas.microsoft.com/office/drawing/2014/main" val="1831759163"/>
                    </a:ext>
                  </a:extLst>
                </a:gridCol>
                <a:gridCol w="2322488">
                  <a:extLst>
                    <a:ext uri="{9D8B030D-6E8A-4147-A177-3AD203B41FA5}">
                      <a16:colId xmlns="" xmlns:a16="http://schemas.microsoft.com/office/drawing/2014/main" val="2501600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Opportunity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Benefit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err="1" smtClean="0"/>
                        <a:t>Action</a:t>
                      </a:r>
                      <a:r>
                        <a:rPr lang="es-CO" dirty="0" smtClean="0"/>
                        <a:t> </a:t>
                      </a:r>
                      <a:r>
                        <a:rPr lang="es-CO" dirty="0" err="1" smtClean="0"/>
                        <a:t>measure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881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Policies and regulations to promote efficiency and leak control in gas transportation systems and reduce the carbon footprint.</a:t>
                      </a:r>
                      <a:endParaRPr lang="es-CO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businesses for the provision of emissions control services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Reduction in compensation costs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economic losses due to natural gas leaks in transportation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revenue from new business development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revenue due to greater efficiency and leak control</a:t>
                      </a:r>
                      <a:endParaRPr lang="es-MX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Decarbonization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Roadmap at TGI, through the application of initiatives and other activities in the operation and construction of projects.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831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</a:rPr>
                        <a:t>Development of the alternative energy market, such as hydrogen and biogas.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Inclusion of hydrogen and biogas in the company's product portfolio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Generation of alliances to innovate in biogas and hydrogen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Carrying out hydrogen pilot projects and studies of the biogas value chain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TGI hydrogen roadmap.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9556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</a:rPr>
                        <a:t>Increased demand for natural gas as a transition fuel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Growth in the natural gas transportation business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revenue and new business opportunities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 related to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MicroLNG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Regasification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09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</a:rPr>
                        <a:t>Transformation of the natural gas transportation business, by taking advantage of technological, regulatory, cultural and market opportunities, etc., to ensure its adaptation and long-term competitiveness in an environment of climate change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Taking advantage of new energy options (hydrogen and biogas), for a low carbon economy.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Long-term business continuity and competitiveness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TGI  2.0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TGI </a:t>
                      </a:r>
                      <a:r>
                        <a:rPr lang="es-CO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Hydrogen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Roadmap</a:t>
                      </a:r>
                      <a:endParaRPr lang="es-CO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Biogas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initiatives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4954154"/>
                  </a:ext>
                </a:extLst>
              </a:tr>
            </a:tbl>
          </a:graphicData>
        </a:graphic>
      </p:graphicFrame>
      <p:pic>
        <p:nvPicPr>
          <p:cNvPr id="13" name="Imagen 12" descr="Un dibujo de un personaje animado&#10;&#10;Descripción generada automáticamente con confianza baja">
            <a:extLst>
              <a:ext uri="{FF2B5EF4-FFF2-40B4-BE49-F238E27FC236}">
                <a16:creationId xmlns="" xmlns:a16="http://schemas.microsoft.com/office/drawing/2014/main" id="{A82E2F8E-0D88-495F-A196-F7C99CD5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689" y="2033982"/>
            <a:ext cx="1374242" cy="1054423"/>
          </a:xfrm>
          <a:prstGeom prst="ellipse">
            <a:avLst/>
          </a:prstGeom>
          <a:ln w="57150">
            <a:solidFill>
              <a:schemeClr val="accent6"/>
            </a:solidFill>
          </a:ln>
          <a:effectLst>
            <a:softEdge rad="112500"/>
          </a:effectLst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8583C3C9-7557-4BBE-A710-52E7590DAC19}"/>
              </a:ext>
            </a:extLst>
          </p:cNvPr>
          <p:cNvSpPr txBox="1"/>
          <p:nvPr/>
        </p:nvSpPr>
        <p:spPr>
          <a:xfrm>
            <a:off x="1570663" y="3062943"/>
            <a:ext cx="1735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err="1" smtClean="0"/>
              <a:t>Efficient</a:t>
            </a:r>
            <a:r>
              <a:rPr lang="es-CO" sz="1100" dirty="0" smtClean="0"/>
              <a:t> use of </a:t>
            </a:r>
            <a:r>
              <a:rPr lang="es-CO" sz="1100" dirty="0" err="1" smtClean="0"/>
              <a:t>resources</a:t>
            </a:r>
            <a:endParaRPr lang="es-CO" sz="1100" dirty="0"/>
          </a:p>
        </p:txBody>
      </p:sp>
      <p:pic>
        <p:nvPicPr>
          <p:cNvPr id="16" name="Gráfico 15" descr="Dólar con relleno sólido">
            <a:extLst>
              <a:ext uri="{FF2B5EF4-FFF2-40B4-BE49-F238E27FC236}">
                <a16:creationId xmlns="" xmlns:a16="http://schemas.microsoft.com/office/drawing/2014/main" id="{2C1838D4-0513-4929-84F2-0018EE0CD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7461" y="4735608"/>
            <a:ext cx="352697" cy="352697"/>
          </a:xfrm>
          <a:prstGeom prst="rect">
            <a:avLst/>
          </a:prstGeom>
        </p:spPr>
      </p:pic>
      <p:grpSp>
        <p:nvGrpSpPr>
          <p:cNvPr id="19" name="Gráfico 17" descr="Filantropía contorno">
            <a:extLst>
              <a:ext uri="{FF2B5EF4-FFF2-40B4-BE49-F238E27FC236}">
                <a16:creationId xmlns="" xmlns:a16="http://schemas.microsoft.com/office/drawing/2014/main" id="{EF175EA4-9D2B-46CE-B745-036E625AF7F8}"/>
              </a:ext>
            </a:extLst>
          </p:cNvPr>
          <p:cNvGrpSpPr/>
          <p:nvPr/>
        </p:nvGrpSpPr>
        <p:grpSpPr>
          <a:xfrm>
            <a:off x="2345007" y="4833711"/>
            <a:ext cx="383669" cy="352697"/>
            <a:chOff x="2141103" y="3980419"/>
            <a:chExt cx="595081" cy="467912"/>
          </a:xfrm>
          <a:solidFill>
            <a:srgbClr val="000000"/>
          </a:solidFill>
        </p:grpSpPr>
        <p:sp>
          <p:nvSpPr>
            <p:cNvPr id="20" name="Forma libre: forma 19">
              <a:extLst>
                <a:ext uri="{FF2B5EF4-FFF2-40B4-BE49-F238E27FC236}">
                  <a16:creationId xmlns="" xmlns:a16="http://schemas.microsoft.com/office/drawing/2014/main" id="{CFF5B9B5-E46B-4328-AEC7-F28284133387}"/>
                </a:ext>
              </a:extLst>
            </p:cNvPr>
            <p:cNvSpPr/>
            <p:nvPr/>
          </p:nvSpPr>
          <p:spPr>
            <a:xfrm>
              <a:off x="2141103" y="4243905"/>
              <a:ext cx="416564" cy="111767"/>
            </a:xfrm>
            <a:custGeom>
              <a:avLst/>
              <a:gdLst>
                <a:gd name="connsiteX0" fmla="*/ 224808 w 416564"/>
                <a:gd name="connsiteY0" fmla="*/ 13223 h 111767"/>
                <a:gd name="connsiteX1" fmla="*/ 383498 w 416564"/>
                <a:gd name="connsiteY1" fmla="*/ 13223 h 111767"/>
                <a:gd name="connsiteX2" fmla="*/ 403341 w 416564"/>
                <a:gd name="connsiteY2" fmla="*/ 33066 h 111767"/>
                <a:gd name="connsiteX3" fmla="*/ 383498 w 416564"/>
                <a:gd name="connsiteY3" fmla="*/ 52909 h 111767"/>
                <a:gd name="connsiteX4" fmla="*/ 264482 w 416564"/>
                <a:gd name="connsiteY4" fmla="*/ 52909 h 111767"/>
                <a:gd name="connsiteX5" fmla="*/ 257870 w 416564"/>
                <a:gd name="connsiteY5" fmla="*/ 59521 h 111767"/>
                <a:gd name="connsiteX6" fmla="*/ 264482 w 416564"/>
                <a:gd name="connsiteY6" fmla="*/ 66133 h 111767"/>
                <a:gd name="connsiteX7" fmla="*/ 383498 w 416564"/>
                <a:gd name="connsiteY7" fmla="*/ 66133 h 111767"/>
                <a:gd name="connsiteX8" fmla="*/ 416564 w 416564"/>
                <a:gd name="connsiteY8" fmla="*/ 33066 h 111767"/>
                <a:gd name="connsiteX9" fmla="*/ 383498 w 416564"/>
                <a:gd name="connsiteY9" fmla="*/ 0 h 111767"/>
                <a:gd name="connsiteX10" fmla="*/ 224808 w 416564"/>
                <a:gd name="connsiteY10" fmla="*/ 0 h 111767"/>
                <a:gd name="connsiteX11" fmla="*/ 190869 w 416564"/>
                <a:gd name="connsiteY11" fmla="*/ 9252 h 111767"/>
                <a:gd name="connsiteX12" fmla="*/ 3750 w 416564"/>
                <a:gd name="connsiteY12" fmla="*/ 99194 h 111767"/>
                <a:gd name="connsiteX13" fmla="*/ 654 w 416564"/>
                <a:gd name="connsiteY13" fmla="*/ 108018 h 111767"/>
                <a:gd name="connsiteX14" fmla="*/ 9477 w 416564"/>
                <a:gd name="connsiteY14" fmla="*/ 111113 h 111767"/>
                <a:gd name="connsiteX15" fmla="*/ 197012 w 416564"/>
                <a:gd name="connsiteY15" fmla="*/ 20952 h 111767"/>
                <a:gd name="connsiteX16" fmla="*/ 224808 w 416564"/>
                <a:gd name="connsiteY16" fmla="*/ 13223 h 11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6564" h="111767">
                  <a:moveTo>
                    <a:pt x="224808" y="13223"/>
                  </a:moveTo>
                  <a:lnTo>
                    <a:pt x="383498" y="13223"/>
                  </a:lnTo>
                  <a:cubicBezTo>
                    <a:pt x="394457" y="13223"/>
                    <a:pt x="403341" y="22107"/>
                    <a:pt x="403341" y="33066"/>
                  </a:cubicBezTo>
                  <a:cubicBezTo>
                    <a:pt x="403341" y="44025"/>
                    <a:pt x="394457" y="52909"/>
                    <a:pt x="383498" y="52909"/>
                  </a:cubicBezTo>
                  <a:lnTo>
                    <a:pt x="264482" y="52909"/>
                  </a:lnTo>
                  <a:cubicBezTo>
                    <a:pt x="260830" y="52909"/>
                    <a:pt x="257870" y="55869"/>
                    <a:pt x="257870" y="59521"/>
                  </a:cubicBezTo>
                  <a:cubicBezTo>
                    <a:pt x="257870" y="63173"/>
                    <a:pt x="260830" y="66133"/>
                    <a:pt x="264482" y="66133"/>
                  </a:cubicBezTo>
                  <a:lnTo>
                    <a:pt x="383498" y="66133"/>
                  </a:lnTo>
                  <a:cubicBezTo>
                    <a:pt x="401760" y="66133"/>
                    <a:pt x="416564" y="51328"/>
                    <a:pt x="416564" y="33066"/>
                  </a:cubicBezTo>
                  <a:cubicBezTo>
                    <a:pt x="416564" y="14804"/>
                    <a:pt x="401760" y="0"/>
                    <a:pt x="383498" y="0"/>
                  </a:cubicBezTo>
                  <a:lnTo>
                    <a:pt x="224808" y="0"/>
                  </a:lnTo>
                  <a:cubicBezTo>
                    <a:pt x="212886" y="97"/>
                    <a:pt x="201192" y="3285"/>
                    <a:pt x="190869" y="9252"/>
                  </a:cubicBezTo>
                  <a:lnTo>
                    <a:pt x="3750" y="99194"/>
                  </a:lnTo>
                  <a:cubicBezTo>
                    <a:pt x="458" y="100776"/>
                    <a:pt x="-928" y="104726"/>
                    <a:pt x="654" y="108018"/>
                  </a:cubicBezTo>
                  <a:cubicBezTo>
                    <a:pt x="2235" y="111309"/>
                    <a:pt x="6185" y="112695"/>
                    <a:pt x="9477" y="111113"/>
                  </a:cubicBezTo>
                  <a:lnTo>
                    <a:pt x="197012" y="20952"/>
                  </a:lnTo>
                  <a:cubicBezTo>
                    <a:pt x="205436" y="15974"/>
                    <a:pt x="215025" y="13309"/>
                    <a:pt x="224808" y="13223"/>
                  </a:cubicBezTo>
                  <a:close/>
                </a:path>
              </a:pathLst>
            </a:custGeom>
            <a:solidFill>
              <a:srgbClr val="000000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="" xmlns:a16="http://schemas.microsoft.com/office/drawing/2014/main" id="{3D44CCD9-F5B9-4319-B72B-AFCBB22E0A73}"/>
                </a:ext>
              </a:extLst>
            </p:cNvPr>
            <p:cNvSpPr/>
            <p:nvPr/>
          </p:nvSpPr>
          <p:spPr>
            <a:xfrm>
              <a:off x="2233600" y="4190330"/>
              <a:ext cx="502584" cy="258000"/>
            </a:xfrm>
            <a:custGeom>
              <a:avLst/>
              <a:gdLst>
                <a:gd name="connsiteX0" fmla="*/ 469523 w 502584"/>
                <a:gd name="connsiteY0" fmla="*/ 7 h 258000"/>
                <a:gd name="connsiteX1" fmla="*/ 452348 w 502584"/>
                <a:gd name="connsiteY1" fmla="*/ 4849 h 258000"/>
                <a:gd name="connsiteX2" fmla="*/ 339285 w 502584"/>
                <a:gd name="connsiteY2" fmla="*/ 69662 h 258000"/>
                <a:gd name="connsiteX3" fmla="*/ 336838 w 502584"/>
                <a:gd name="connsiteY3" fmla="*/ 78688 h 258000"/>
                <a:gd name="connsiteX4" fmla="*/ 345864 w 502584"/>
                <a:gd name="connsiteY4" fmla="*/ 81135 h 258000"/>
                <a:gd name="connsiteX5" fmla="*/ 459305 w 502584"/>
                <a:gd name="connsiteY5" fmla="*/ 16087 h 258000"/>
                <a:gd name="connsiteX6" fmla="*/ 469523 w 502584"/>
                <a:gd name="connsiteY6" fmla="*/ 13230 h 258000"/>
                <a:gd name="connsiteX7" fmla="*/ 489361 w 502584"/>
                <a:gd name="connsiteY7" fmla="*/ 33072 h 258000"/>
                <a:gd name="connsiteX8" fmla="*/ 482378 w 502584"/>
                <a:gd name="connsiteY8" fmla="*/ 48555 h 258000"/>
                <a:gd name="connsiteX9" fmla="*/ 301045 w 502584"/>
                <a:gd name="connsiteY9" fmla="*/ 181124 h 258000"/>
                <a:gd name="connsiteX10" fmla="*/ 289015 w 502584"/>
                <a:gd name="connsiteY10" fmla="*/ 185185 h 258000"/>
                <a:gd name="connsiteX11" fmla="*/ 165373 w 502584"/>
                <a:gd name="connsiteY11" fmla="*/ 185185 h 258000"/>
                <a:gd name="connsiteX12" fmla="*/ 2008 w 502584"/>
                <a:gd name="connsiteY12" fmla="*/ 246643 h 258000"/>
                <a:gd name="connsiteX13" fmla="*/ 1866 w 502584"/>
                <a:gd name="connsiteY13" fmla="*/ 255992 h 258000"/>
                <a:gd name="connsiteX14" fmla="*/ 11215 w 502584"/>
                <a:gd name="connsiteY14" fmla="*/ 256135 h 258000"/>
                <a:gd name="connsiteX15" fmla="*/ 11357 w 502584"/>
                <a:gd name="connsiteY15" fmla="*/ 255993 h 258000"/>
                <a:gd name="connsiteX16" fmla="*/ 165373 w 502584"/>
                <a:gd name="connsiteY16" fmla="*/ 198408 h 258000"/>
                <a:gd name="connsiteX17" fmla="*/ 289015 w 502584"/>
                <a:gd name="connsiteY17" fmla="*/ 198408 h 258000"/>
                <a:gd name="connsiteX18" fmla="*/ 308790 w 502584"/>
                <a:gd name="connsiteY18" fmla="*/ 191842 h 258000"/>
                <a:gd name="connsiteX19" fmla="*/ 490617 w 502584"/>
                <a:gd name="connsiteY19" fmla="*/ 58911 h 258000"/>
                <a:gd name="connsiteX20" fmla="*/ 491388 w 502584"/>
                <a:gd name="connsiteY20" fmla="*/ 58250 h 258000"/>
                <a:gd name="connsiteX21" fmla="*/ 502584 w 502584"/>
                <a:gd name="connsiteY21" fmla="*/ 33072 h 258000"/>
                <a:gd name="connsiteX22" fmla="*/ 469523 w 502584"/>
                <a:gd name="connsiteY22" fmla="*/ 7 h 2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2584" h="258000">
                  <a:moveTo>
                    <a:pt x="469523" y="7"/>
                  </a:moveTo>
                  <a:cubicBezTo>
                    <a:pt x="463444" y="-120"/>
                    <a:pt x="457466" y="1566"/>
                    <a:pt x="452348" y="4849"/>
                  </a:cubicBezTo>
                  <a:lnTo>
                    <a:pt x="339285" y="69662"/>
                  </a:lnTo>
                  <a:cubicBezTo>
                    <a:pt x="336116" y="71479"/>
                    <a:pt x="335021" y="75520"/>
                    <a:pt x="336838" y="78688"/>
                  </a:cubicBezTo>
                  <a:cubicBezTo>
                    <a:pt x="338654" y="81857"/>
                    <a:pt x="342696" y="82952"/>
                    <a:pt x="345864" y="81135"/>
                  </a:cubicBezTo>
                  <a:lnTo>
                    <a:pt x="459305" y="16087"/>
                  </a:lnTo>
                  <a:cubicBezTo>
                    <a:pt x="462342" y="14121"/>
                    <a:pt x="465906" y="13125"/>
                    <a:pt x="469523" y="13230"/>
                  </a:cubicBezTo>
                  <a:cubicBezTo>
                    <a:pt x="480475" y="13243"/>
                    <a:pt x="489349" y="22119"/>
                    <a:pt x="489361" y="33072"/>
                  </a:cubicBezTo>
                  <a:cubicBezTo>
                    <a:pt x="489099" y="38936"/>
                    <a:pt x="486599" y="44476"/>
                    <a:pt x="482378" y="48555"/>
                  </a:cubicBezTo>
                  <a:lnTo>
                    <a:pt x="301045" y="181124"/>
                  </a:lnTo>
                  <a:cubicBezTo>
                    <a:pt x="297577" y="183738"/>
                    <a:pt x="293358" y="185162"/>
                    <a:pt x="289015" y="185185"/>
                  </a:cubicBezTo>
                  <a:lnTo>
                    <a:pt x="165373" y="185185"/>
                  </a:lnTo>
                  <a:cubicBezTo>
                    <a:pt x="97741" y="185185"/>
                    <a:pt x="42779" y="205863"/>
                    <a:pt x="2008" y="246643"/>
                  </a:cubicBezTo>
                  <a:cubicBezTo>
                    <a:pt x="-613" y="249186"/>
                    <a:pt x="-677" y="253371"/>
                    <a:pt x="1866" y="255992"/>
                  </a:cubicBezTo>
                  <a:cubicBezTo>
                    <a:pt x="4408" y="258614"/>
                    <a:pt x="8594" y="258677"/>
                    <a:pt x="11215" y="256135"/>
                  </a:cubicBezTo>
                  <a:cubicBezTo>
                    <a:pt x="11263" y="256089"/>
                    <a:pt x="11310" y="256041"/>
                    <a:pt x="11357" y="255993"/>
                  </a:cubicBezTo>
                  <a:cubicBezTo>
                    <a:pt x="49559" y="217782"/>
                    <a:pt x="101377" y="198408"/>
                    <a:pt x="165373" y="198408"/>
                  </a:cubicBezTo>
                  <a:lnTo>
                    <a:pt x="289015" y="198408"/>
                  </a:lnTo>
                  <a:cubicBezTo>
                    <a:pt x="296137" y="198379"/>
                    <a:pt x="303064" y="196079"/>
                    <a:pt x="308790" y="191842"/>
                  </a:cubicBezTo>
                  <a:lnTo>
                    <a:pt x="490617" y="58911"/>
                  </a:lnTo>
                  <a:lnTo>
                    <a:pt x="491388" y="58250"/>
                  </a:lnTo>
                  <a:cubicBezTo>
                    <a:pt x="498322" y="51682"/>
                    <a:pt x="502352" y="42621"/>
                    <a:pt x="502584" y="33072"/>
                  </a:cubicBezTo>
                  <a:cubicBezTo>
                    <a:pt x="502565" y="14821"/>
                    <a:pt x="487774" y="29"/>
                    <a:pt x="469523" y="7"/>
                  </a:cubicBezTo>
                  <a:close/>
                </a:path>
              </a:pathLst>
            </a:custGeom>
            <a:solidFill>
              <a:srgbClr val="000000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="" xmlns:a16="http://schemas.microsoft.com/office/drawing/2014/main" id="{B4E54A5E-854C-41E3-B04D-367CCC9093FD}"/>
                </a:ext>
              </a:extLst>
            </p:cNvPr>
            <p:cNvSpPr/>
            <p:nvPr/>
          </p:nvSpPr>
          <p:spPr>
            <a:xfrm>
              <a:off x="2308049" y="3980419"/>
              <a:ext cx="261161" cy="222996"/>
            </a:xfrm>
            <a:custGeom>
              <a:avLst/>
              <a:gdLst>
                <a:gd name="connsiteX0" fmla="*/ 173515 w 261161"/>
                <a:gd name="connsiteY0" fmla="*/ 222996 h 222996"/>
                <a:gd name="connsiteX1" fmla="*/ 261161 w 261161"/>
                <a:gd name="connsiteY1" fmla="*/ 189415 h 222996"/>
                <a:gd name="connsiteX2" fmla="*/ 261161 w 261161"/>
                <a:gd name="connsiteY2" fmla="*/ 163972 h 222996"/>
                <a:gd name="connsiteX3" fmla="*/ 245258 w 261161"/>
                <a:gd name="connsiteY3" fmla="*/ 144117 h 222996"/>
                <a:gd name="connsiteX4" fmla="*/ 245258 w 261161"/>
                <a:gd name="connsiteY4" fmla="*/ 122629 h 222996"/>
                <a:gd name="connsiteX5" fmla="*/ 191193 w 261161"/>
                <a:gd name="connsiteY5" fmla="*/ 91543 h 222996"/>
                <a:gd name="connsiteX6" fmla="*/ 191193 w 261161"/>
                <a:gd name="connsiteY6" fmla="*/ 74924 h 222996"/>
                <a:gd name="connsiteX7" fmla="*/ 175293 w 261161"/>
                <a:gd name="connsiteY7" fmla="*/ 55069 h 222996"/>
                <a:gd name="connsiteX8" fmla="*/ 175293 w 261161"/>
                <a:gd name="connsiteY8" fmla="*/ 33581 h 222996"/>
                <a:gd name="connsiteX9" fmla="*/ 87646 w 261161"/>
                <a:gd name="connsiteY9" fmla="*/ 0 h 222996"/>
                <a:gd name="connsiteX10" fmla="*/ 0 w 261161"/>
                <a:gd name="connsiteY10" fmla="*/ 33579 h 222996"/>
                <a:gd name="connsiteX11" fmla="*/ 0 w 261161"/>
                <a:gd name="connsiteY11" fmla="*/ 59021 h 222996"/>
                <a:gd name="connsiteX12" fmla="*/ 15903 w 261161"/>
                <a:gd name="connsiteY12" fmla="*/ 78869 h 222996"/>
                <a:gd name="connsiteX13" fmla="*/ 15903 w 261161"/>
                <a:gd name="connsiteY13" fmla="*/ 99594 h 222996"/>
                <a:gd name="connsiteX14" fmla="*/ 0 w 261161"/>
                <a:gd name="connsiteY14" fmla="*/ 119447 h 222996"/>
                <a:gd name="connsiteX15" fmla="*/ 0 w 261161"/>
                <a:gd name="connsiteY15" fmla="*/ 144890 h 222996"/>
                <a:gd name="connsiteX16" fmla="*/ 85868 w 261161"/>
                <a:gd name="connsiteY16" fmla="*/ 178440 h 222996"/>
                <a:gd name="connsiteX17" fmla="*/ 85868 w 261161"/>
                <a:gd name="connsiteY17" fmla="*/ 189415 h 222996"/>
                <a:gd name="connsiteX18" fmla="*/ 173515 w 261161"/>
                <a:gd name="connsiteY18" fmla="*/ 222996 h 222996"/>
                <a:gd name="connsiteX19" fmla="*/ 89713 w 261161"/>
                <a:gd name="connsiteY19" fmla="*/ 158762 h 222996"/>
                <a:gd name="connsiteX20" fmla="*/ 79886 w 261161"/>
                <a:gd name="connsiteY20" fmla="*/ 148069 h 222996"/>
                <a:gd name="connsiteX21" fmla="*/ 79886 w 261161"/>
                <a:gd name="connsiteY21" fmla="*/ 138706 h 222996"/>
                <a:gd name="connsiteX22" fmla="*/ 89713 w 261161"/>
                <a:gd name="connsiteY22" fmla="*/ 144331 h 222996"/>
                <a:gd name="connsiteX23" fmla="*/ 105616 w 261161"/>
                <a:gd name="connsiteY23" fmla="*/ 200108 h 222996"/>
                <a:gd name="connsiteX24" fmla="*/ 95785 w 261161"/>
                <a:gd name="connsiteY24" fmla="*/ 189415 h 222996"/>
                <a:gd name="connsiteX25" fmla="*/ 95785 w 261161"/>
                <a:gd name="connsiteY25" fmla="*/ 180051 h 222996"/>
                <a:gd name="connsiteX26" fmla="*/ 105616 w 261161"/>
                <a:gd name="connsiteY26" fmla="*/ 185677 h 222996"/>
                <a:gd name="connsiteX27" fmla="*/ 97977 w 261161"/>
                <a:gd name="connsiteY27" fmla="*/ 162573 h 222996"/>
                <a:gd name="connsiteX28" fmla="*/ 97977 w 261161"/>
                <a:gd name="connsiteY28" fmla="*/ 147636 h 222996"/>
                <a:gd name="connsiteX29" fmla="*/ 111310 w 261161"/>
                <a:gd name="connsiteY29" fmla="*/ 151357 h 222996"/>
                <a:gd name="connsiteX30" fmla="*/ 111310 w 261161"/>
                <a:gd name="connsiteY30" fmla="*/ 166709 h 222996"/>
                <a:gd name="connsiteX31" fmla="*/ 97977 w 261161"/>
                <a:gd name="connsiteY31" fmla="*/ 162573 h 222996"/>
                <a:gd name="connsiteX32" fmla="*/ 129312 w 261161"/>
                <a:gd name="connsiteY32" fmla="*/ 208534 h 222996"/>
                <a:gd name="connsiteX33" fmla="*/ 113880 w 261161"/>
                <a:gd name="connsiteY33" fmla="*/ 203919 h 222996"/>
                <a:gd name="connsiteX34" fmla="*/ 113880 w 261161"/>
                <a:gd name="connsiteY34" fmla="*/ 188977 h 222996"/>
                <a:gd name="connsiteX35" fmla="*/ 129312 w 261161"/>
                <a:gd name="connsiteY35" fmla="*/ 193126 h 222996"/>
                <a:gd name="connsiteX36" fmla="*/ 156023 w 261161"/>
                <a:gd name="connsiteY36" fmla="*/ 212438 h 222996"/>
                <a:gd name="connsiteX37" fmla="*/ 137576 w 261161"/>
                <a:gd name="connsiteY37" fmla="*/ 210171 h 222996"/>
                <a:gd name="connsiteX38" fmla="*/ 137576 w 261161"/>
                <a:gd name="connsiteY38" fmla="*/ 194677 h 222996"/>
                <a:gd name="connsiteX39" fmla="*/ 156023 w 261161"/>
                <a:gd name="connsiteY39" fmla="*/ 196873 h 222996"/>
                <a:gd name="connsiteX40" fmla="*/ 182738 w 261161"/>
                <a:gd name="connsiteY40" fmla="*/ 212901 h 222996"/>
                <a:gd name="connsiteX41" fmla="*/ 173512 w 261161"/>
                <a:gd name="connsiteY41" fmla="*/ 213080 h 222996"/>
                <a:gd name="connsiteX42" fmla="*/ 164288 w 261161"/>
                <a:gd name="connsiteY42" fmla="*/ 212901 h 222996"/>
                <a:gd name="connsiteX43" fmla="*/ 164288 w 261161"/>
                <a:gd name="connsiteY43" fmla="*/ 197352 h 222996"/>
                <a:gd name="connsiteX44" fmla="*/ 173512 w 261161"/>
                <a:gd name="connsiteY44" fmla="*/ 197550 h 222996"/>
                <a:gd name="connsiteX45" fmla="*/ 182738 w 261161"/>
                <a:gd name="connsiteY45" fmla="*/ 197352 h 222996"/>
                <a:gd name="connsiteX46" fmla="*/ 209449 w 261161"/>
                <a:gd name="connsiteY46" fmla="*/ 210173 h 222996"/>
                <a:gd name="connsiteX47" fmla="*/ 191003 w 261161"/>
                <a:gd name="connsiteY47" fmla="*/ 212439 h 222996"/>
                <a:gd name="connsiteX48" fmla="*/ 191003 w 261161"/>
                <a:gd name="connsiteY48" fmla="*/ 196873 h 222996"/>
                <a:gd name="connsiteX49" fmla="*/ 209449 w 261161"/>
                <a:gd name="connsiteY49" fmla="*/ 194677 h 222996"/>
                <a:gd name="connsiteX50" fmla="*/ 232987 w 261161"/>
                <a:gd name="connsiteY50" fmla="*/ 203983 h 222996"/>
                <a:gd name="connsiteX51" fmla="*/ 217714 w 261161"/>
                <a:gd name="connsiteY51" fmla="*/ 208536 h 222996"/>
                <a:gd name="connsiteX52" fmla="*/ 217714 w 261161"/>
                <a:gd name="connsiteY52" fmla="*/ 193130 h 222996"/>
                <a:gd name="connsiteX53" fmla="*/ 232987 w 261161"/>
                <a:gd name="connsiteY53" fmla="*/ 189031 h 222996"/>
                <a:gd name="connsiteX54" fmla="*/ 251244 w 261161"/>
                <a:gd name="connsiteY54" fmla="*/ 189415 h 222996"/>
                <a:gd name="connsiteX55" fmla="*/ 241252 w 261161"/>
                <a:gd name="connsiteY55" fmla="*/ 200197 h 222996"/>
                <a:gd name="connsiteX56" fmla="*/ 241252 w 261161"/>
                <a:gd name="connsiteY56" fmla="*/ 185752 h 222996"/>
                <a:gd name="connsiteX57" fmla="*/ 251244 w 261161"/>
                <a:gd name="connsiteY57" fmla="*/ 180051 h 222996"/>
                <a:gd name="connsiteX58" fmla="*/ 243706 w 261161"/>
                <a:gd name="connsiteY58" fmla="*/ 154603 h 222996"/>
                <a:gd name="connsiteX59" fmla="*/ 251244 w 261161"/>
                <a:gd name="connsiteY59" fmla="*/ 163972 h 222996"/>
                <a:gd name="connsiteX60" fmla="*/ 173515 w 261161"/>
                <a:gd name="connsiteY60" fmla="*/ 187636 h 222996"/>
                <a:gd name="connsiteX61" fmla="*/ 108654 w 261161"/>
                <a:gd name="connsiteY61" fmla="*/ 176264 h 222996"/>
                <a:gd name="connsiteX62" fmla="*/ 108700 w 261161"/>
                <a:gd name="connsiteY62" fmla="*/ 176142 h 222996"/>
                <a:gd name="connsiteX63" fmla="*/ 157612 w 261161"/>
                <a:gd name="connsiteY63" fmla="*/ 181653 h 222996"/>
                <a:gd name="connsiteX64" fmla="*/ 243706 w 261161"/>
                <a:gd name="connsiteY64" fmla="*/ 154603 h 222996"/>
                <a:gd name="connsiteX65" fmla="*/ 121673 w 261161"/>
                <a:gd name="connsiteY65" fmla="*/ 168826 h 222996"/>
                <a:gd name="connsiteX66" fmla="*/ 121673 w 261161"/>
                <a:gd name="connsiteY66" fmla="*/ 153331 h 222996"/>
                <a:gd name="connsiteX67" fmla="*/ 140124 w 261161"/>
                <a:gd name="connsiteY67" fmla="*/ 155528 h 222996"/>
                <a:gd name="connsiteX68" fmla="*/ 140124 w 261161"/>
                <a:gd name="connsiteY68" fmla="*/ 171092 h 222996"/>
                <a:gd name="connsiteX69" fmla="*/ 121673 w 261161"/>
                <a:gd name="connsiteY69" fmla="*/ 168826 h 222996"/>
                <a:gd name="connsiteX70" fmla="*/ 148389 w 261161"/>
                <a:gd name="connsiteY70" fmla="*/ 171553 h 222996"/>
                <a:gd name="connsiteX71" fmla="*/ 148389 w 261161"/>
                <a:gd name="connsiteY71" fmla="*/ 156007 h 222996"/>
                <a:gd name="connsiteX72" fmla="*/ 157612 w 261161"/>
                <a:gd name="connsiteY72" fmla="*/ 156208 h 222996"/>
                <a:gd name="connsiteX73" fmla="*/ 166838 w 261161"/>
                <a:gd name="connsiteY73" fmla="*/ 156007 h 222996"/>
                <a:gd name="connsiteX74" fmla="*/ 166838 w 261161"/>
                <a:gd name="connsiteY74" fmla="*/ 171553 h 222996"/>
                <a:gd name="connsiteX75" fmla="*/ 157612 w 261161"/>
                <a:gd name="connsiteY75" fmla="*/ 171733 h 222996"/>
                <a:gd name="connsiteX76" fmla="*/ 148389 w 261161"/>
                <a:gd name="connsiteY76" fmla="*/ 171553 h 222996"/>
                <a:gd name="connsiteX77" fmla="*/ 175103 w 261161"/>
                <a:gd name="connsiteY77" fmla="*/ 171090 h 222996"/>
                <a:gd name="connsiteX78" fmla="*/ 175103 w 261161"/>
                <a:gd name="connsiteY78" fmla="*/ 155526 h 222996"/>
                <a:gd name="connsiteX79" fmla="*/ 193553 w 261161"/>
                <a:gd name="connsiteY79" fmla="*/ 153329 h 222996"/>
                <a:gd name="connsiteX80" fmla="*/ 193553 w 261161"/>
                <a:gd name="connsiteY80" fmla="*/ 168825 h 222996"/>
                <a:gd name="connsiteX81" fmla="*/ 175103 w 261161"/>
                <a:gd name="connsiteY81" fmla="*/ 171092 h 222996"/>
                <a:gd name="connsiteX82" fmla="*/ 201817 w 261161"/>
                <a:gd name="connsiteY82" fmla="*/ 167186 h 222996"/>
                <a:gd name="connsiteX83" fmla="*/ 201817 w 261161"/>
                <a:gd name="connsiteY83" fmla="*/ 151780 h 222996"/>
                <a:gd name="connsiteX84" fmla="*/ 217090 w 261161"/>
                <a:gd name="connsiteY84" fmla="*/ 147681 h 222996"/>
                <a:gd name="connsiteX85" fmla="*/ 217090 w 261161"/>
                <a:gd name="connsiteY85" fmla="*/ 162632 h 222996"/>
                <a:gd name="connsiteX86" fmla="*/ 201817 w 261161"/>
                <a:gd name="connsiteY86" fmla="*/ 167187 h 222996"/>
                <a:gd name="connsiteX87" fmla="*/ 225355 w 261161"/>
                <a:gd name="connsiteY87" fmla="*/ 158849 h 222996"/>
                <a:gd name="connsiteX88" fmla="*/ 225355 w 261161"/>
                <a:gd name="connsiteY88" fmla="*/ 144405 h 222996"/>
                <a:gd name="connsiteX89" fmla="*/ 235343 w 261161"/>
                <a:gd name="connsiteY89" fmla="*/ 138705 h 222996"/>
                <a:gd name="connsiteX90" fmla="*/ 235343 w 261161"/>
                <a:gd name="connsiteY90" fmla="*/ 148069 h 222996"/>
                <a:gd name="connsiteX91" fmla="*/ 225352 w 261161"/>
                <a:gd name="connsiteY91" fmla="*/ 158850 h 222996"/>
                <a:gd name="connsiteX92" fmla="*/ 235343 w 261161"/>
                <a:gd name="connsiteY92" fmla="*/ 122625 h 222996"/>
                <a:gd name="connsiteX93" fmla="*/ 157614 w 261161"/>
                <a:gd name="connsiteY93" fmla="*/ 146289 h 222996"/>
                <a:gd name="connsiteX94" fmla="*/ 79886 w 261161"/>
                <a:gd name="connsiteY94" fmla="*/ 122627 h 222996"/>
                <a:gd name="connsiteX95" fmla="*/ 157612 w 261161"/>
                <a:gd name="connsiteY95" fmla="*/ 98963 h 222996"/>
                <a:gd name="connsiteX96" fmla="*/ 235341 w 261161"/>
                <a:gd name="connsiteY96" fmla="*/ 122627 h 222996"/>
                <a:gd name="connsiteX97" fmla="*/ 173742 w 261161"/>
                <a:gd name="connsiteY97" fmla="*/ 65556 h 222996"/>
                <a:gd name="connsiteX98" fmla="*/ 181276 w 261161"/>
                <a:gd name="connsiteY98" fmla="*/ 74924 h 222996"/>
                <a:gd name="connsiteX99" fmla="*/ 163734 w 261161"/>
                <a:gd name="connsiteY99" fmla="*/ 89151 h 222996"/>
                <a:gd name="connsiteX100" fmla="*/ 157612 w 261161"/>
                <a:gd name="connsiteY100" fmla="*/ 89045 h 222996"/>
                <a:gd name="connsiteX101" fmla="*/ 95842 w 261161"/>
                <a:gd name="connsiteY101" fmla="*/ 98418 h 222996"/>
                <a:gd name="connsiteX102" fmla="*/ 38692 w 261161"/>
                <a:gd name="connsiteY102" fmla="*/ 87215 h 222996"/>
                <a:gd name="connsiteX103" fmla="*/ 38738 w 261161"/>
                <a:gd name="connsiteY103" fmla="*/ 87093 h 222996"/>
                <a:gd name="connsiteX104" fmla="*/ 87646 w 261161"/>
                <a:gd name="connsiteY104" fmla="*/ 92602 h 222996"/>
                <a:gd name="connsiteX105" fmla="*/ 173742 w 261161"/>
                <a:gd name="connsiteY105" fmla="*/ 65556 h 222996"/>
                <a:gd name="connsiteX106" fmla="*/ 59344 w 261161"/>
                <a:gd name="connsiteY106" fmla="*/ 104080 h 222996"/>
                <a:gd name="connsiteX107" fmla="*/ 59344 w 261161"/>
                <a:gd name="connsiteY107" fmla="*/ 119482 h 222996"/>
                <a:gd name="connsiteX108" fmla="*/ 43912 w 261161"/>
                <a:gd name="connsiteY108" fmla="*/ 114867 h 222996"/>
                <a:gd name="connsiteX109" fmla="*/ 43912 w 261161"/>
                <a:gd name="connsiteY109" fmla="*/ 99931 h 222996"/>
                <a:gd name="connsiteX110" fmla="*/ 59344 w 261161"/>
                <a:gd name="connsiteY110" fmla="*/ 104080 h 222996"/>
                <a:gd name="connsiteX111" fmla="*/ 28012 w 261161"/>
                <a:gd name="connsiteY111" fmla="*/ 73526 h 222996"/>
                <a:gd name="connsiteX112" fmla="*/ 28012 w 261161"/>
                <a:gd name="connsiteY112" fmla="*/ 58587 h 222996"/>
                <a:gd name="connsiteX113" fmla="*/ 43444 w 261161"/>
                <a:gd name="connsiteY113" fmla="*/ 62735 h 222996"/>
                <a:gd name="connsiteX114" fmla="*/ 43444 w 261161"/>
                <a:gd name="connsiteY114" fmla="*/ 78140 h 222996"/>
                <a:gd name="connsiteX115" fmla="*/ 28012 w 261161"/>
                <a:gd name="connsiteY115" fmla="*/ 73526 h 222996"/>
                <a:gd name="connsiteX116" fmla="*/ 35648 w 261161"/>
                <a:gd name="connsiteY116" fmla="*/ 96628 h 222996"/>
                <a:gd name="connsiteX117" fmla="*/ 35648 w 261161"/>
                <a:gd name="connsiteY117" fmla="*/ 111056 h 222996"/>
                <a:gd name="connsiteX118" fmla="*/ 25821 w 261161"/>
                <a:gd name="connsiteY118" fmla="*/ 100364 h 222996"/>
                <a:gd name="connsiteX119" fmla="*/ 25821 w 261161"/>
                <a:gd name="connsiteY119" fmla="*/ 91003 h 222996"/>
                <a:gd name="connsiteX120" fmla="*/ 35648 w 261161"/>
                <a:gd name="connsiteY120" fmla="*/ 96628 h 222996"/>
                <a:gd name="connsiteX121" fmla="*/ 51709 w 261161"/>
                <a:gd name="connsiteY121" fmla="*/ 79778 h 222996"/>
                <a:gd name="connsiteX122" fmla="*/ 51709 w 261161"/>
                <a:gd name="connsiteY122" fmla="*/ 64283 h 222996"/>
                <a:gd name="connsiteX123" fmla="*/ 70155 w 261161"/>
                <a:gd name="connsiteY123" fmla="*/ 66480 h 222996"/>
                <a:gd name="connsiteX124" fmla="*/ 70155 w 261161"/>
                <a:gd name="connsiteY124" fmla="*/ 82044 h 222996"/>
                <a:gd name="connsiteX125" fmla="*/ 51709 w 261161"/>
                <a:gd name="connsiteY125" fmla="*/ 79778 h 222996"/>
                <a:gd name="connsiteX126" fmla="*/ 78420 w 261161"/>
                <a:gd name="connsiteY126" fmla="*/ 82505 h 222996"/>
                <a:gd name="connsiteX127" fmla="*/ 78420 w 261161"/>
                <a:gd name="connsiteY127" fmla="*/ 66958 h 222996"/>
                <a:gd name="connsiteX128" fmla="*/ 87646 w 261161"/>
                <a:gd name="connsiteY128" fmla="*/ 67157 h 222996"/>
                <a:gd name="connsiteX129" fmla="*/ 96870 w 261161"/>
                <a:gd name="connsiteY129" fmla="*/ 66958 h 222996"/>
                <a:gd name="connsiteX130" fmla="*/ 96870 w 261161"/>
                <a:gd name="connsiteY130" fmla="*/ 82505 h 222996"/>
                <a:gd name="connsiteX131" fmla="*/ 87646 w 261161"/>
                <a:gd name="connsiteY131" fmla="*/ 82685 h 222996"/>
                <a:gd name="connsiteX132" fmla="*/ 78420 w 261161"/>
                <a:gd name="connsiteY132" fmla="*/ 82505 h 222996"/>
                <a:gd name="connsiteX133" fmla="*/ 105135 w 261161"/>
                <a:gd name="connsiteY133" fmla="*/ 82042 h 222996"/>
                <a:gd name="connsiteX134" fmla="*/ 105135 w 261161"/>
                <a:gd name="connsiteY134" fmla="*/ 66478 h 222996"/>
                <a:gd name="connsiteX135" fmla="*/ 123581 w 261161"/>
                <a:gd name="connsiteY135" fmla="*/ 64281 h 222996"/>
                <a:gd name="connsiteX136" fmla="*/ 123581 w 261161"/>
                <a:gd name="connsiteY136" fmla="*/ 79777 h 222996"/>
                <a:gd name="connsiteX137" fmla="*/ 105135 w 261161"/>
                <a:gd name="connsiteY137" fmla="*/ 82044 h 222996"/>
                <a:gd name="connsiteX138" fmla="*/ 131846 w 261161"/>
                <a:gd name="connsiteY138" fmla="*/ 78138 h 222996"/>
                <a:gd name="connsiteX139" fmla="*/ 131846 w 261161"/>
                <a:gd name="connsiteY139" fmla="*/ 62733 h 222996"/>
                <a:gd name="connsiteX140" fmla="*/ 147119 w 261161"/>
                <a:gd name="connsiteY140" fmla="*/ 58634 h 222996"/>
                <a:gd name="connsiteX141" fmla="*/ 147119 w 261161"/>
                <a:gd name="connsiteY141" fmla="*/ 73585 h 222996"/>
                <a:gd name="connsiteX142" fmla="*/ 131849 w 261161"/>
                <a:gd name="connsiteY142" fmla="*/ 78140 h 222996"/>
                <a:gd name="connsiteX143" fmla="*/ 155384 w 261161"/>
                <a:gd name="connsiteY143" fmla="*/ 69801 h 222996"/>
                <a:gd name="connsiteX144" fmla="*/ 155384 w 261161"/>
                <a:gd name="connsiteY144" fmla="*/ 55359 h 222996"/>
                <a:gd name="connsiteX145" fmla="*/ 165375 w 261161"/>
                <a:gd name="connsiteY145" fmla="*/ 49658 h 222996"/>
                <a:gd name="connsiteX146" fmla="*/ 165375 w 261161"/>
                <a:gd name="connsiteY146" fmla="*/ 59021 h 222996"/>
                <a:gd name="connsiteX147" fmla="*/ 155384 w 261161"/>
                <a:gd name="connsiteY147" fmla="*/ 69803 h 222996"/>
                <a:gd name="connsiteX148" fmla="*/ 87646 w 261161"/>
                <a:gd name="connsiteY148" fmla="*/ 9915 h 222996"/>
                <a:gd name="connsiteX149" fmla="*/ 165376 w 261161"/>
                <a:gd name="connsiteY149" fmla="*/ 33579 h 222996"/>
                <a:gd name="connsiteX150" fmla="*/ 87646 w 261161"/>
                <a:gd name="connsiteY150" fmla="*/ 57243 h 222996"/>
                <a:gd name="connsiteX151" fmla="*/ 9918 w 261161"/>
                <a:gd name="connsiteY151" fmla="*/ 33579 h 222996"/>
                <a:gd name="connsiteX152" fmla="*/ 87646 w 261161"/>
                <a:gd name="connsiteY152" fmla="*/ 9915 h 222996"/>
                <a:gd name="connsiteX153" fmla="*/ 9918 w 261161"/>
                <a:gd name="connsiteY153" fmla="*/ 59021 h 222996"/>
                <a:gd name="connsiteX154" fmla="*/ 9918 w 261161"/>
                <a:gd name="connsiteY154" fmla="*/ 49658 h 222996"/>
                <a:gd name="connsiteX155" fmla="*/ 19748 w 261161"/>
                <a:gd name="connsiteY155" fmla="*/ 55284 h 222996"/>
                <a:gd name="connsiteX156" fmla="*/ 19748 w 261161"/>
                <a:gd name="connsiteY156" fmla="*/ 69715 h 222996"/>
                <a:gd name="connsiteX157" fmla="*/ 9918 w 261161"/>
                <a:gd name="connsiteY157" fmla="*/ 59021 h 222996"/>
                <a:gd name="connsiteX158" fmla="*/ 18777 w 261161"/>
                <a:gd name="connsiteY158" fmla="*/ 109295 h 222996"/>
                <a:gd name="connsiteX159" fmla="*/ 69968 w 261161"/>
                <a:gd name="connsiteY159" fmla="*/ 131390 h 222996"/>
                <a:gd name="connsiteX160" fmla="*/ 69968 w 261161"/>
                <a:gd name="connsiteY160" fmla="*/ 142393 h 222996"/>
                <a:gd name="connsiteX161" fmla="*/ 9918 w 261161"/>
                <a:gd name="connsiteY161" fmla="*/ 119447 h 222996"/>
                <a:gd name="connsiteX162" fmla="*/ 18777 w 261161"/>
                <a:gd name="connsiteY162" fmla="*/ 109295 h 222996"/>
                <a:gd name="connsiteX163" fmla="*/ 19748 w 261161"/>
                <a:gd name="connsiteY163" fmla="*/ 155583 h 222996"/>
                <a:gd name="connsiteX164" fmla="*/ 9918 w 261161"/>
                <a:gd name="connsiteY164" fmla="*/ 144890 h 222996"/>
                <a:gd name="connsiteX165" fmla="*/ 9918 w 261161"/>
                <a:gd name="connsiteY165" fmla="*/ 135525 h 222996"/>
                <a:gd name="connsiteX166" fmla="*/ 19748 w 261161"/>
                <a:gd name="connsiteY166" fmla="*/ 141151 h 222996"/>
                <a:gd name="connsiteX167" fmla="*/ 43444 w 261161"/>
                <a:gd name="connsiteY167" fmla="*/ 164008 h 222996"/>
                <a:gd name="connsiteX168" fmla="*/ 28012 w 261161"/>
                <a:gd name="connsiteY168" fmla="*/ 159394 h 222996"/>
                <a:gd name="connsiteX169" fmla="*/ 28012 w 261161"/>
                <a:gd name="connsiteY169" fmla="*/ 144451 h 222996"/>
                <a:gd name="connsiteX170" fmla="*/ 43444 w 261161"/>
                <a:gd name="connsiteY170" fmla="*/ 148599 h 222996"/>
                <a:gd name="connsiteX171" fmla="*/ 70155 w 261161"/>
                <a:gd name="connsiteY171" fmla="*/ 167912 h 222996"/>
                <a:gd name="connsiteX172" fmla="*/ 51709 w 261161"/>
                <a:gd name="connsiteY172" fmla="*/ 165646 h 222996"/>
                <a:gd name="connsiteX173" fmla="*/ 51709 w 261161"/>
                <a:gd name="connsiteY173" fmla="*/ 150149 h 222996"/>
                <a:gd name="connsiteX174" fmla="*/ 70155 w 261161"/>
                <a:gd name="connsiteY174" fmla="*/ 152346 h 222996"/>
                <a:gd name="connsiteX175" fmla="*/ 70116 w 261161"/>
                <a:gd name="connsiteY175" fmla="*/ 121498 h 222996"/>
                <a:gd name="connsiteX176" fmla="*/ 67608 w 261161"/>
                <a:gd name="connsiteY176" fmla="*/ 121123 h 222996"/>
                <a:gd name="connsiteX177" fmla="*/ 67608 w 261161"/>
                <a:gd name="connsiteY177" fmla="*/ 105631 h 222996"/>
                <a:gd name="connsiteX178" fmla="*/ 79113 w 261161"/>
                <a:gd name="connsiteY178" fmla="*/ 107122 h 222996"/>
                <a:gd name="connsiteX179" fmla="*/ 70116 w 261161"/>
                <a:gd name="connsiteY179" fmla="*/ 121496 h 222996"/>
                <a:gd name="connsiteX180" fmla="*/ 78420 w 261161"/>
                <a:gd name="connsiteY180" fmla="*/ 168375 h 222996"/>
                <a:gd name="connsiteX181" fmla="*/ 78420 w 261161"/>
                <a:gd name="connsiteY181" fmla="*/ 163061 h 222996"/>
                <a:gd name="connsiteX182" fmla="*/ 85868 w 261161"/>
                <a:gd name="connsiteY182" fmla="*/ 167915 h 222996"/>
                <a:gd name="connsiteX183" fmla="*/ 85868 w 261161"/>
                <a:gd name="connsiteY183" fmla="*/ 168518 h 222996"/>
                <a:gd name="connsiteX184" fmla="*/ 78420 w 261161"/>
                <a:gd name="connsiteY184" fmla="*/ 168373 h 22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261161" h="222996">
                  <a:moveTo>
                    <a:pt x="173515" y="222996"/>
                  </a:moveTo>
                  <a:cubicBezTo>
                    <a:pt x="216003" y="222996"/>
                    <a:pt x="261161" y="211227"/>
                    <a:pt x="261161" y="189415"/>
                  </a:cubicBezTo>
                  <a:lnTo>
                    <a:pt x="261161" y="163972"/>
                  </a:lnTo>
                  <a:cubicBezTo>
                    <a:pt x="261161" y="158656"/>
                    <a:pt x="258199" y="151061"/>
                    <a:pt x="245258" y="144117"/>
                  </a:cubicBezTo>
                  <a:lnTo>
                    <a:pt x="245258" y="122629"/>
                  </a:lnTo>
                  <a:cubicBezTo>
                    <a:pt x="245258" y="106625"/>
                    <a:pt x="220923" y="96050"/>
                    <a:pt x="191193" y="91543"/>
                  </a:cubicBezTo>
                  <a:lnTo>
                    <a:pt x="191193" y="74924"/>
                  </a:lnTo>
                  <a:cubicBezTo>
                    <a:pt x="191193" y="69611"/>
                    <a:pt x="188230" y="62014"/>
                    <a:pt x="175293" y="55069"/>
                  </a:cubicBezTo>
                  <a:lnTo>
                    <a:pt x="175293" y="33581"/>
                  </a:lnTo>
                  <a:cubicBezTo>
                    <a:pt x="175293" y="11771"/>
                    <a:pt x="130136" y="0"/>
                    <a:pt x="87646" y="0"/>
                  </a:cubicBezTo>
                  <a:cubicBezTo>
                    <a:pt x="45157" y="0"/>
                    <a:pt x="0" y="11766"/>
                    <a:pt x="0" y="33579"/>
                  </a:cubicBezTo>
                  <a:lnTo>
                    <a:pt x="0" y="59021"/>
                  </a:lnTo>
                  <a:cubicBezTo>
                    <a:pt x="0" y="67021"/>
                    <a:pt x="6113" y="73656"/>
                    <a:pt x="15903" y="78869"/>
                  </a:cubicBezTo>
                  <a:lnTo>
                    <a:pt x="15903" y="99594"/>
                  </a:lnTo>
                  <a:cubicBezTo>
                    <a:pt x="2963" y="106537"/>
                    <a:pt x="0" y="114133"/>
                    <a:pt x="0" y="119447"/>
                  </a:cubicBezTo>
                  <a:lnTo>
                    <a:pt x="0" y="144890"/>
                  </a:lnTo>
                  <a:cubicBezTo>
                    <a:pt x="0" y="166397"/>
                    <a:pt x="43907" y="178117"/>
                    <a:pt x="85868" y="178440"/>
                  </a:cubicBezTo>
                  <a:lnTo>
                    <a:pt x="85868" y="189415"/>
                  </a:lnTo>
                  <a:cubicBezTo>
                    <a:pt x="85868" y="211226"/>
                    <a:pt x="131026" y="222996"/>
                    <a:pt x="173515" y="222996"/>
                  </a:cubicBezTo>
                  <a:close/>
                  <a:moveTo>
                    <a:pt x="89713" y="158762"/>
                  </a:moveTo>
                  <a:cubicBezTo>
                    <a:pt x="83353" y="155206"/>
                    <a:pt x="79886" y="151417"/>
                    <a:pt x="79886" y="148069"/>
                  </a:cubicBezTo>
                  <a:lnTo>
                    <a:pt x="79886" y="138706"/>
                  </a:lnTo>
                  <a:cubicBezTo>
                    <a:pt x="82961" y="140911"/>
                    <a:pt x="86254" y="142796"/>
                    <a:pt x="89713" y="144331"/>
                  </a:cubicBezTo>
                  <a:close/>
                  <a:moveTo>
                    <a:pt x="105616" y="200108"/>
                  </a:moveTo>
                  <a:cubicBezTo>
                    <a:pt x="99254" y="196553"/>
                    <a:pt x="95785" y="192763"/>
                    <a:pt x="95785" y="189415"/>
                  </a:cubicBezTo>
                  <a:lnTo>
                    <a:pt x="95785" y="180051"/>
                  </a:lnTo>
                  <a:cubicBezTo>
                    <a:pt x="98862" y="182257"/>
                    <a:pt x="102156" y="184142"/>
                    <a:pt x="105616" y="185677"/>
                  </a:cubicBezTo>
                  <a:close/>
                  <a:moveTo>
                    <a:pt x="97977" y="162573"/>
                  </a:moveTo>
                  <a:lnTo>
                    <a:pt x="97977" y="147636"/>
                  </a:lnTo>
                  <a:cubicBezTo>
                    <a:pt x="102353" y="149108"/>
                    <a:pt x="106804" y="150350"/>
                    <a:pt x="111310" y="151357"/>
                  </a:cubicBezTo>
                  <a:lnTo>
                    <a:pt x="111310" y="166709"/>
                  </a:lnTo>
                  <a:cubicBezTo>
                    <a:pt x="106782" y="165618"/>
                    <a:pt x="102328" y="164236"/>
                    <a:pt x="97977" y="162573"/>
                  </a:cubicBezTo>
                  <a:close/>
                  <a:moveTo>
                    <a:pt x="129312" y="208534"/>
                  </a:moveTo>
                  <a:cubicBezTo>
                    <a:pt x="124065" y="207365"/>
                    <a:pt x="118908" y="205823"/>
                    <a:pt x="113880" y="203919"/>
                  </a:cubicBezTo>
                  <a:lnTo>
                    <a:pt x="113880" y="188977"/>
                  </a:lnTo>
                  <a:cubicBezTo>
                    <a:pt x="118939" y="190660"/>
                    <a:pt x="124091" y="192045"/>
                    <a:pt x="129312" y="193126"/>
                  </a:cubicBezTo>
                  <a:close/>
                  <a:moveTo>
                    <a:pt x="156023" y="212438"/>
                  </a:moveTo>
                  <a:cubicBezTo>
                    <a:pt x="149368" y="211941"/>
                    <a:pt x="143241" y="211150"/>
                    <a:pt x="137576" y="210171"/>
                  </a:cubicBezTo>
                  <a:lnTo>
                    <a:pt x="137576" y="194677"/>
                  </a:lnTo>
                  <a:cubicBezTo>
                    <a:pt x="143543" y="195657"/>
                    <a:pt x="149731" y="196396"/>
                    <a:pt x="156023" y="196873"/>
                  </a:cubicBezTo>
                  <a:close/>
                  <a:moveTo>
                    <a:pt x="182738" y="212901"/>
                  </a:moveTo>
                  <a:cubicBezTo>
                    <a:pt x="179741" y="213014"/>
                    <a:pt x="176671" y="213080"/>
                    <a:pt x="173512" y="213080"/>
                  </a:cubicBezTo>
                  <a:cubicBezTo>
                    <a:pt x="170352" y="213080"/>
                    <a:pt x="167284" y="213014"/>
                    <a:pt x="164288" y="212901"/>
                  </a:cubicBezTo>
                  <a:lnTo>
                    <a:pt x="164288" y="197352"/>
                  </a:lnTo>
                  <a:cubicBezTo>
                    <a:pt x="167365" y="197474"/>
                    <a:pt x="170444" y="197550"/>
                    <a:pt x="173512" y="197550"/>
                  </a:cubicBezTo>
                  <a:cubicBezTo>
                    <a:pt x="176579" y="197550"/>
                    <a:pt x="179660" y="197471"/>
                    <a:pt x="182738" y="197352"/>
                  </a:cubicBezTo>
                  <a:close/>
                  <a:moveTo>
                    <a:pt x="209449" y="210173"/>
                  </a:moveTo>
                  <a:cubicBezTo>
                    <a:pt x="203782" y="211152"/>
                    <a:pt x="197657" y="211943"/>
                    <a:pt x="191003" y="212439"/>
                  </a:cubicBezTo>
                  <a:lnTo>
                    <a:pt x="191003" y="196873"/>
                  </a:lnTo>
                  <a:cubicBezTo>
                    <a:pt x="197297" y="196398"/>
                    <a:pt x="203484" y="195657"/>
                    <a:pt x="209449" y="194677"/>
                  </a:cubicBezTo>
                  <a:close/>
                  <a:moveTo>
                    <a:pt x="232987" y="203983"/>
                  </a:moveTo>
                  <a:cubicBezTo>
                    <a:pt x="228009" y="205857"/>
                    <a:pt x="222905" y="207379"/>
                    <a:pt x="217714" y="208536"/>
                  </a:cubicBezTo>
                  <a:lnTo>
                    <a:pt x="217714" y="193130"/>
                  </a:lnTo>
                  <a:cubicBezTo>
                    <a:pt x="222880" y="192059"/>
                    <a:pt x="227979" y="190691"/>
                    <a:pt x="232987" y="189031"/>
                  </a:cubicBezTo>
                  <a:close/>
                  <a:moveTo>
                    <a:pt x="251244" y="189415"/>
                  </a:moveTo>
                  <a:cubicBezTo>
                    <a:pt x="251244" y="192791"/>
                    <a:pt x="247717" y="196615"/>
                    <a:pt x="241252" y="200197"/>
                  </a:cubicBezTo>
                  <a:lnTo>
                    <a:pt x="241252" y="185752"/>
                  </a:lnTo>
                  <a:cubicBezTo>
                    <a:pt x="244770" y="184201"/>
                    <a:pt x="248118" y="182291"/>
                    <a:pt x="251244" y="180051"/>
                  </a:cubicBezTo>
                  <a:close/>
                  <a:moveTo>
                    <a:pt x="243706" y="154603"/>
                  </a:moveTo>
                  <a:cubicBezTo>
                    <a:pt x="248557" y="157719"/>
                    <a:pt x="251244" y="161006"/>
                    <a:pt x="251244" y="163972"/>
                  </a:cubicBezTo>
                  <a:cubicBezTo>
                    <a:pt x="251244" y="173854"/>
                    <a:pt x="221672" y="187636"/>
                    <a:pt x="173515" y="187636"/>
                  </a:cubicBezTo>
                  <a:cubicBezTo>
                    <a:pt x="151337" y="188435"/>
                    <a:pt x="129238" y="184561"/>
                    <a:pt x="108654" y="176264"/>
                  </a:cubicBezTo>
                  <a:cubicBezTo>
                    <a:pt x="108342" y="176115"/>
                    <a:pt x="108364" y="176059"/>
                    <a:pt x="108700" y="176142"/>
                  </a:cubicBezTo>
                  <a:cubicBezTo>
                    <a:pt x="124733" y="179880"/>
                    <a:pt x="141149" y="181730"/>
                    <a:pt x="157612" y="181653"/>
                  </a:cubicBezTo>
                  <a:cubicBezTo>
                    <a:pt x="195622" y="181651"/>
                    <a:pt x="235668" y="172204"/>
                    <a:pt x="243706" y="154603"/>
                  </a:cubicBezTo>
                  <a:close/>
                  <a:moveTo>
                    <a:pt x="121673" y="168826"/>
                  </a:moveTo>
                  <a:lnTo>
                    <a:pt x="121673" y="153331"/>
                  </a:lnTo>
                  <a:cubicBezTo>
                    <a:pt x="127640" y="154311"/>
                    <a:pt x="133828" y="155050"/>
                    <a:pt x="140124" y="155528"/>
                  </a:cubicBezTo>
                  <a:lnTo>
                    <a:pt x="140124" y="171092"/>
                  </a:lnTo>
                  <a:cubicBezTo>
                    <a:pt x="133469" y="170596"/>
                    <a:pt x="127341" y="169804"/>
                    <a:pt x="121673" y="168826"/>
                  </a:cubicBezTo>
                  <a:close/>
                  <a:moveTo>
                    <a:pt x="148389" y="171553"/>
                  </a:moveTo>
                  <a:lnTo>
                    <a:pt x="148389" y="156007"/>
                  </a:lnTo>
                  <a:cubicBezTo>
                    <a:pt x="151466" y="156128"/>
                    <a:pt x="154545" y="156208"/>
                    <a:pt x="157612" y="156208"/>
                  </a:cubicBezTo>
                  <a:cubicBezTo>
                    <a:pt x="160679" y="156208"/>
                    <a:pt x="163761" y="156129"/>
                    <a:pt x="166838" y="156007"/>
                  </a:cubicBezTo>
                  <a:lnTo>
                    <a:pt x="166838" y="171553"/>
                  </a:lnTo>
                  <a:cubicBezTo>
                    <a:pt x="163841" y="171667"/>
                    <a:pt x="160772" y="171733"/>
                    <a:pt x="157612" y="171733"/>
                  </a:cubicBezTo>
                  <a:cubicBezTo>
                    <a:pt x="154452" y="171733"/>
                    <a:pt x="151384" y="171667"/>
                    <a:pt x="148389" y="171553"/>
                  </a:cubicBezTo>
                  <a:close/>
                  <a:moveTo>
                    <a:pt x="175103" y="171090"/>
                  </a:moveTo>
                  <a:lnTo>
                    <a:pt x="175103" y="155526"/>
                  </a:lnTo>
                  <a:cubicBezTo>
                    <a:pt x="181399" y="155051"/>
                    <a:pt x="187586" y="154309"/>
                    <a:pt x="193553" y="153329"/>
                  </a:cubicBezTo>
                  <a:lnTo>
                    <a:pt x="193553" y="168825"/>
                  </a:lnTo>
                  <a:cubicBezTo>
                    <a:pt x="187885" y="169804"/>
                    <a:pt x="181758" y="170595"/>
                    <a:pt x="175103" y="171092"/>
                  </a:cubicBezTo>
                  <a:close/>
                  <a:moveTo>
                    <a:pt x="201817" y="167186"/>
                  </a:moveTo>
                  <a:lnTo>
                    <a:pt x="201817" y="151780"/>
                  </a:lnTo>
                  <a:cubicBezTo>
                    <a:pt x="206983" y="150710"/>
                    <a:pt x="212083" y="149341"/>
                    <a:pt x="217090" y="147681"/>
                  </a:cubicBezTo>
                  <a:lnTo>
                    <a:pt x="217090" y="162632"/>
                  </a:lnTo>
                  <a:cubicBezTo>
                    <a:pt x="212113" y="164507"/>
                    <a:pt x="207009" y="166029"/>
                    <a:pt x="201817" y="167187"/>
                  </a:cubicBezTo>
                  <a:close/>
                  <a:moveTo>
                    <a:pt x="225355" y="158849"/>
                  </a:moveTo>
                  <a:lnTo>
                    <a:pt x="225355" y="144405"/>
                  </a:lnTo>
                  <a:cubicBezTo>
                    <a:pt x="228872" y="142855"/>
                    <a:pt x="232219" y="140944"/>
                    <a:pt x="235343" y="138705"/>
                  </a:cubicBezTo>
                  <a:lnTo>
                    <a:pt x="235343" y="148069"/>
                  </a:lnTo>
                  <a:cubicBezTo>
                    <a:pt x="235341" y="151445"/>
                    <a:pt x="231815" y="155269"/>
                    <a:pt x="225352" y="158850"/>
                  </a:cubicBezTo>
                  <a:close/>
                  <a:moveTo>
                    <a:pt x="235343" y="122625"/>
                  </a:moveTo>
                  <a:cubicBezTo>
                    <a:pt x="235343" y="132507"/>
                    <a:pt x="205772" y="146289"/>
                    <a:pt x="157614" y="146289"/>
                  </a:cubicBezTo>
                  <a:cubicBezTo>
                    <a:pt x="109457" y="146289"/>
                    <a:pt x="79886" y="132509"/>
                    <a:pt x="79886" y="122627"/>
                  </a:cubicBezTo>
                  <a:cubicBezTo>
                    <a:pt x="79886" y="112745"/>
                    <a:pt x="109454" y="98963"/>
                    <a:pt x="157612" y="98963"/>
                  </a:cubicBezTo>
                  <a:cubicBezTo>
                    <a:pt x="205769" y="98963"/>
                    <a:pt x="235341" y="112744"/>
                    <a:pt x="235341" y="122627"/>
                  </a:cubicBezTo>
                  <a:close/>
                  <a:moveTo>
                    <a:pt x="173742" y="65556"/>
                  </a:moveTo>
                  <a:cubicBezTo>
                    <a:pt x="178591" y="68674"/>
                    <a:pt x="181276" y="71958"/>
                    <a:pt x="181276" y="74924"/>
                  </a:cubicBezTo>
                  <a:cubicBezTo>
                    <a:pt x="181276" y="79426"/>
                    <a:pt x="174989" y="84709"/>
                    <a:pt x="163734" y="89151"/>
                  </a:cubicBezTo>
                  <a:cubicBezTo>
                    <a:pt x="161691" y="89097"/>
                    <a:pt x="159648" y="89045"/>
                    <a:pt x="157612" y="89045"/>
                  </a:cubicBezTo>
                  <a:cubicBezTo>
                    <a:pt x="136646" y="88740"/>
                    <a:pt x="115774" y="91907"/>
                    <a:pt x="95842" y="98418"/>
                  </a:cubicBezTo>
                  <a:cubicBezTo>
                    <a:pt x="76243" y="98451"/>
                    <a:pt x="56828" y="94644"/>
                    <a:pt x="38692" y="87215"/>
                  </a:cubicBezTo>
                  <a:cubicBezTo>
                    <a:pt x="38378" y="87065"/>
                    <a:pt x="38401" y="87010"/>
                    <a:pt x="38738" y="87093"/>
                  </a:cubicBezTo>
                  <a:cubicBezTo>
                    <a:pt x="54770" y="90831"/>
                    <a:pt x="71185" y="92679"/>
                    <a:pt x="87646" y="92602"/>
                  </a:cubicBezTo>
                  <a:cubicBezTo>
                    <a:pt x="125656" y="92602"/>
                    <a:pt x="165700" y="83157"/>
                    <a:pt x="173742" y="65556"/>
                  </a:cubicBezTo>
                  <a:close/>
                  <a:moveTo>
                    <a:pt x="59344" y="104080"/>
                  </a:moveTo>
                  <a:lnTo>
                    <a:pt x="59344" y="119482"/>
                  </a:lnTo>
                  <a:cubicBezTo>
                    <a:pt x="54097" y="118313"/>
                    <a:pt x="48940" y="116771"/>
                    <a:pt x="43912" y="114867"/>
                  </a:cubicBezTo>
                  <a:lnTo>
                    <a:pt x="43912" y="99931"/>
                  </a:lnTo>
                  <a:cubicBezTo>
                    <a:pt x="48971" y="101614"/>
                    <a:pt x="54123" y="102999"/>
                    <a:pt x="59344" y="104080"/>
                  </a:cubicBezTo>
                  <a:close/>
                  <a:moveTo>
                    <a:pt x="28012" y="73526"/>
                  </a:moveTo>
                  <a:lnTo>
                    <a:pt x="28012" y="58587"/>
                  </a:lnTo>
                  <a:cubicBezTo>
                    <a:pt x="33071" y="60269"/>
                    <a:pt x="38223" y="61654"/>
                    <a:pt x="43444" y="62735"/>
                  </a:cubicBezTo>
                  <a:lnTo>
                    <a:pt x="43444" y="78140"/>
                  </a:lnTo>
                  <a:cubicBezTo>
                    <a:pt x="38197" y="76972"/>
                    <a:pt x="33040" y="75429"/>
                    <a:pt x="28012" y="73526"/>
                  </a:cubicBezTo>
                  <a:close/>
                  <a:moveTo>
                    <a:pt x="35648" y="96628"/>
                  </a:moveTo>
                  <a:lnTo>
                    <a:pt x="35648" y="111056"/>
                  </a:lnTo>
                  <a:cubicBezTo>
                    <a:pt x="29288" y="107501"/>
                    <a:pt x="25821" y="103711"/>
                    <a:pt x="25821" y="100364"/>
                  </a:cubicBezTo>
                  <a:lnTo>
                    <a:pt x="25821" y="91003"/>
                  </a:lnTo>
                  <a:cubicBezTo>
                    <a:pt x="28896" y="93208"/>
                    <a:pt x="32189" y="95093"/>
                    <a:pt x="35648" y="96628"/>
                  </a:cubicBezTo>
                  <a:close/>
                  <a:moveTo>
                    <a:pt x="51709" y="79778"/>
                  </a:moveTo>
                  <a:lnTo>
                    <a:pt x="51709" y="64283"/>
                  </a:lnTo>
                  <a:cubicBezTo>
                    <a:pt x="57674" y="65263"/>
                    <a:pt x="63861" y="66002"/>
                    <a:pt x="70155" y="66480"/>
                  </a:cubicBezTo>
                  <a:lnTo>
                    <a:pt x="70155" y="82044"/>
                  </a:lnTo>
                  <a:cubicBezTo>
                    <a:pt x="63501" y="81547"/>
                    <a:pt x="57375" y="80756"/>
                    <a:pt x="51709" y="79778"/>
                  </a:cubicBezTo>
                  <a:close/>
                  <a:moveTo>
                    <a:pt x="78420" y="82505"/>
                  </a:moveTo>
                  <a:lnTo>
                    <a:pt x="78420" y="66958"/>
                  </a:lnTo>
                  <a:cubicBezTo>
                    <a:pt x="81498" y="67081"/>
                    <a:pt x="84578" y="67157"/>
                    <a:pt x="87646" y="67157"/>
                  </a:cubicBezTo>
                  <a:cubicBezTo>
                    <a:pt x="90715" y="67157"/>
                    <a:pt x="93795" y="67077"/>
                    <a:pt x="96870" y="66958"/>
                  </a:cubicBezTo>
                  <a:lnTo>
                    <a:pt x="96870" y="82505"/>
                  </a:lnTo>
                  <a:cubicBezTo>
                    <a:pt x="93874" y="82619"/>
                    <a:pt x="90805" y="82685"/>
                    <a:pt x="87646" y="82685"/>
                  </a:cubicBezTo>
                  <a:cubicBezTo>
                    <a:pt x="84487" y="82685"/>
                    <a:pt x="81417" y="82619"/>
                    <a:pt x="78420" y="82505"/>
                  </a:cubicBezTo>
                  <a:close/>
                  <a:moveTo>
                    <a:pt x="105135" y="82042"/>
                  </a:moveTo>
                  <a:lnTo>
                    <a:pt x="105135" y="66478"/>
                  </a:lnTo>
                  <a:cubicBezTo>
                    <a:pt x="111431" y="66003"/>
                    <a:pt x="117618" y="65261"/>
                    <a:pt x="123581" y="64281"/>
                  </a:cubicBezTo>
                  <a:lnTo>
                    <a:pt x="123581" y="79777"/>
                  </a:lnTo>
                  <a:cubicBezTo>
                    <a:pt x="117917" y="80757"/>
                    <a:pt x="111790" y="81548"/>
                    <a:pt x="105135" y="82044"/>
                  </a:cubicBezTo>
                  <a:close/>
                  <a:moveTo>
                    <a:pt x="131846" y="78138"/>
                  </a:moveTo>
                  <a:lnTo>
                    <a:pt x="131846" y="62733"/>
                  </a:lnTo>
                  <a:cubicBezTo>
                    <a:pt x="137012" y="61662"/>
                    <a:pt x="142111" y="60293"/>
                    <a:pt x="147119" y="58634"/>
                  </a:cubicBezTo>
                  <a:lnTo>
                    <a:pt x="147119" y="73585"/>
                  </a:lnTo>
                  <a:cubicBezTo>
                    <a:pt x="142142" y="75460"/>
                    <a:pt x="137040" y="76982"/>
                    <a:pt x="131849" y="78140"/>
                  </a:cubicBezTo>
                  <a:close/>
                  <a:moveTo>
                    <a:pt x="155384" y="69801"/>
                  </a:moveTo>
                  <a:lnTo>
                    <a:pt x="155384" y="55359"/>
                  </a:lnTo>
                  <a:cubicBezTo>
                    <a:pt x="158902" y="53808"/>
                    <a:pt x="162251" y="51898"/>
                    <a:pt x="165375" y="49658"/>
                  </a:cubicBezTo>
                  <a:lnTo>
                    <a:pt x="165375" y="59021"/>
                  </a:lnTo>
                  <a:cubicBezTo>
                    <a:pt x="165376" y="62398"/>
                    <a:pt x="161849" y="66223"/>
                    <a:pt x="155384" y="69803"/>
                  </a:cubicBezTo>
                  <a:close/>
                  <a:moveTo>
                    <a:pt x="87646" y="9915"/>
                  </a:moveTo>
                  <a:cubicBezTo>
                    <a:pt x="135804" y="9915"/>
                    <a:pt x="165376" y="23697"/>
                    <a:pt x="165376" y="33579"/>
                  </a:cubicBezTo>
                  <a:cubicBezTo>
                    <a:pt x="165376" y="43461"/>
                    <a:pt x="135804" y="57243"/>
                    <a:pt x="87646" y="57243"/>
                  </a:cubicBezTo>
                  <a:cubicBezTo>
                    <a:pt x="39489" y="57243"/>
                    <a:pt x="9918" y="43461"/>
                    <a:pt x="9918" y="33579"/>
                  </a:cubicBezTo>
                  <a:cubicBezTo>
                    <a:pt x="9918" y="23697"/>
                    <a:pt x="39490" y="9915"/>
                    <a:pt x="87646" y="9915"/>
                  </a:cubicBezTo>
                  <a:close/>
                  <a:moveTo>
                    <a:pt x="9918" y="59021"/>
                  </a:moveTo>
                  <a:lnTo>
                    <a:pt x="9918" y="49658"/>
                  </a:lnTo>
                  <a:cubicBezTo>
                    <a:pt x="12994" y="51863"/>
                    <a:pt x="16288" y="53748"/>
                    <a:pt x="19748" y="55284"/>
                  </a:cubicBezTo>
                  <a:lnTo>
                    <a:pt x="19748" y="69715"/>
                  </a:lnTo>
                  <a:cubicBezTo>
                    <a:pt x="13386" y="66159"/>
                    <a:pt x="9918" y="62370"/>
                    <a:pt x="9918" y="59021"/>
                  </a:cubicBezTo>
                  <a:close/>
                  <a:moveTo>
                    <a:pt x="18777" y="109295"/>
                  </a:moveTo>
                  <a:cubicBezTo>
                    <a:pt x="25953" y="120331"/>
                    <a:pt x="46246" y="127774"/>
                    <a:pt x="69968" y="131390"/>
                  </a:cubicBezTo>
                  <a:lnTo>
                    <a:pt x="69968" y="142393"/>
                  </a:lnTo>
                  <a:cubicBezTo>
                    <a:pt x="32410" y="139543"/>
                    <a:pt x="9918" y="128046"/>
                    <a:pt x="9918" y="119447"/>
                  </a:cubicBezTo>
                  <a:cubicBezTo>
                    <a:pt x="9918" y="116231"/>
                    <a:pt x="13120" y="112641"/>
                    <a:pt x="18777" y="109295"/>
                  </a:cubicBezTo>
                  <a:close/>
                  <a:moveTo>
                    <a:pt x="19748" y="155583"/>
                  </a:moveTo>
                  <a:cubicBezTo>
                    <a:pt x="13386" y="152027"/>
                    <a:pt x="9918" y="148238"/>
                    <a:pt x="9918" y="144890"/>
                  </a:cubicBezTo>
                  <a:lnTo>
                    <a:pt x="9918" y="135525"/>
                  </a:lnTo>
                  <a:cubicBezTo>
                    <a:pt x="12994" y="137731"/>
                    <a:pt x="16288" y="139616"/>
                    <a:pt x="19748" y="141151"/>
                  </a:cubicBezTo>
                  <a:close/>
                  <a:moveTo>
                    <a:pt x="43444" y="164008"/>
                  </a:moveTo>
                  <a:cubicBezTo>
                    <a:pt x="38197" y="162840"/>
                    <a:pt x="33040" y="161297"/>
                    <a:pt x="28012" y="159394"/>
                  </a:cubicBezTo>
                  <a:lnTo>
                    <a:pt x="28012" y="144451"/>
                  </a:lnTo>
                  <a:cubicBezTo>
                    <a:pt x="33071" y="146133"/>
                    <a:pt x="38223" y="147518"/>
                    <a:pt x="43444" y="148599"/>
                  </a:cubicBezTo>
                  <a:close/>
                  <a:moveTo>
                    <a:pt x="70155" y="167912"/>
                  </a:moveTo>
                  <a:cubicBezTo>
                    <a:pt x="63501" y="167415"/>
                    <a:pt x="57375" y="166624"/>
                    <a:pt x="51709" y="165646"/>
                  </a:cubicBezTo>
                  <a:lnTo>
                    <a:pt x="51709" y="150149"/>
                  </a:lnTo>
                  <a:cubicBezTo>
                    <a:pt x="57674" y="151128"/>
                    <a:pt x="63861" y="151868"/>
                    <a:pt x="70155" y="152346"/>
                  </a:cubicBezTo>
                  <a:close/>
                  <a:moveTo>
                    <a:pt x="70116" y="121498"/>
                  </a:moveTo>
                  <a:cubicBezTo>
                    <a:pt x="69288" y="121366"/>
                    <a:pt x="68412" y="121261"/>
                    <a:pt x="67608" y="121123"/>
                  </a:cubicBezTo>
                  <a:lnTo>
                    <a:pt x="67608" y="105631"/>
                  </a:lnTo>
                  <a:cubicBezTo>
                    <a:pt x="71356" y="106247"/>
                    <a:pt x="75216" y="106716"/>
                    <a:pt x="79113" y="107122"/>
                  </a:cubicBezTo>
                  <a:cubicBezTo>
                    <a:pt x="74173" y="110384"/>
                    <a:pt x="70891" y="115628"/>
                    <a:pt x="70116" y="121496"/>
                  </a:cubicBezTo>
                  <a:close/>
                  <a:moveTo>
                    <a:pt x="78420" y="168375"/>
                  </a:moveTo>
                  <a:lnTo>
                    <a:pt x="78420" y="163061"/>
                  </a:lnTo>
                  <a:cubicBezTo>
                    <a:pt x="80743" y="164912"/>
                    <a:pt x="83237" y="166537"/>
                    <a:pt x="85868" y="167915"/>
                  </a:cubicBezTo>
                  <a:lnTo>
                    <a:pt x="85868" y="168518"/>
                  </a:lnTo>
                  <a:cubicBezTo>
                    <a:pt x="83345" y="168499"/>
                    <a:pt x="80839" y="168463"/>
                    <a:pt x="78420" y="168373"/>
                  </a:cubicBezTo>
                  <a:close/>
                </a:path>
              </a:pathLst>
            </a:custGeom>
            <a:solidFill>
              <a:srgbClr val="000000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dirty="0"/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5F77CF98-5100-42DA-B906-4163C26615C5}"/>
              </a:ext>
            </a:extLst>
          </p:cNvPr>
          <p:cNvSpPr/>
          <p:nvPr/>
        </p:nvSpPr>
        <p:spPr>
          <a:xfrm>
            <a:off x="2169482" y="4691920"/>
            <a:ext cx="559194" cy="47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BD1FFCD6-6602-4EE3-A253-D2F8F9A3B254}"/>
              </a:ext>
            </a:extLst>
          </p:cNvPr>
          <p:cNvSpPr txBox="1"/>
          <p:nvPr/>
        </p:nvSpPr>
        <p:spPr>
          <a:xfrm>
            <a:off x="1698690" y="5140043"/>
            <a:ext cx="1735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err="1" smtClean="0"/>
              <a:t>Market</a:t>
            </a:r>
            <a:r>
              <a:rPr lang="es-CO" sz="1100" dirty="0" smtClean="0"/>
              <a:t> </a:t>
            </a:r>
            <a:r>
              <a:rPr lang="es-CO" sz="1100" dirty="0" err="1" smtClean="0"/>
              <a:t>Development</a:t>
            </a:r>
            <a:endParaRPr lang="es-CO" sz="1100" dirty="0"/>
          </a:p>
        </p:txBody>
      </p:sp>
      <p:pic>
        <p:nvPicPr>
          <p:cNvPr id="26" name="Gráfico 25" descr="Lluvia de ideas contorno">
            <a:extLst>
              <a:ext uri="{FF2B5EF4-FFF2-40B4-BE49-F238E27FC236}">
                <a16:creationId xmlns="" xmlns:a16="http://schemas.microsoft.com/office/drawing/2014/main" id="{C11C1A41-B5D4-40A3-8CEA-17796B9F2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0245" y="5564687"/>
            <a:ext cx="625013" cy="625013"/>
          </a:xfrm>
          <a:prstGeom prst="rect">
            <a:avLst/>
          </a:prstGeom>
        </p:spPr>
      </p:pic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56A82501-C7BA-434B-95C9-33BFCD6169C9}"/>
              </a:ext>
            </a:extLst>
          </p:cNvPr>
          <p:cNvSpPr/>
          <p:nvPr/>
        </p:nvSpPr>
        <p:spPr>
          <a:xfrm>
            <a:off x="2114964" y="5523901"/>
            <a:ext cx="634022" cy="70658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9F618AAA-1515-4144-BE57-998ADA5EB932}"/>
              </a:ext>
            </a:extLst>
          </p:cNvPr>
          <p:cNvSpPr txBox="1"/>
          <p:nvPr/>
        </p:nvSpPr>
        <p:spPr>
          <a:xfrm>
            <a:off x="1925270" y="6234491"/>
            <a:ext cx="877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dirty="0" err="1" smtClean="0"/>
              <a:t>Resilience</a:t>
            </a:r>
            <a:endParaRPr lang="es-CO" sz="1100" dirty="0"/>
          </a:p>
        </p:txBody>
      </p:sp>
      <p:pic>
        <p:nvPicPr>
          <p:cNvPr id="32" name="Imagen 31" descr="Una bombilla fluorescente Amonst unlit incandescente">
            <a:extLst>
              <a:ext uri="{FF2B5EF4-FFF2-40B4-BE49-F238E27FC236}">
                <a16:creationId xmlns="" xmlns:a16="http://schemas.microsoft.com/office/drawing/2014/main" id="{5451422F-A040-48CD-B935-45C8D435B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534" y="3655956"/>
            <a:ext cx="628946" cy="55077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51E6669E-C7F7-4CCE-8C1E-943A32342EB1}"/>
              </a:ext>
            </a:extLst>
          </p:cNvPr>
          <p:cNvSpPr txBox="1"/>
          <p:nvPr/>
        </p:nvSpPr>
        <p:spPr>
          <a:xfrm>
            <a:off x="1698689" y="4162851"/>
            <a:ext cx="1735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      </a:t>
            </a:r>
            <a:r>
              <a:rPr lang="es-CO" sz="1100" dirty="0" err="1" smtClean="0"/>
              <a:t>Power</a:t>
            </a:r>
            <a:r>
              <a:rPr lang="es-CO" sz="1100" dirty="0" smtClean="0"/>
              <a:t> </a:t>
            </a:r>
            <a:r>
              <a:rPr lang="es-CO" sz="1100" dirty="0" err="1" smtClean="0"/>
              <a:t>source</a:t>
            </a:r>
            <a:endParaRPr lang="es-CO" sz="1100" dirty="0"/>
          </a:p>
        </p:txBody>
      </p:sp>
    </p:spTree>
    <p:extLst>
      <p:ext uri="{BB962C8B-B14F-4D97-AF65-F5344CB8AC3E}">
        <p14:creationId xmlns="" xmlns:p14="http://schemas.microsoft.com/office/powerpoint/2010/main" val="95104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489" y="3811054"/>
            <a:ext cx="5953696" cy="954107"/>
          </a:xfrm>
          <a:prstGeom prst="rect">
            <a:avLst/>
          </a:prstGeom>
          <a:solidFill>
            <a:srgbClr val="00905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For restricted use of </a:t>
            </a:r>
            <a:r>
              <a:rPr lang="en-US" sz="1400" dirty="0" err="1" smtClean="0">
                <a:solidFill>
                  <a:schemeClr val="bg1"/>
                </a:solidFill>
              </a:rPr>
              <a:t>Transportadora</a:t>
            </a:r>
            <a:r>
              <a:rPr lang="en-US" sz="1400" dirty="0" smtClean="0">
                <a:solidFill>
                  <a:schemeClr val="bg1"/>
                </a:solidFill>
              </a:rPr>
              <a:t> de Gas </a:t>
            </a:r>
            <a:r>
              <a:rPr lang="en-US" sz="1400" dirty="0" err="1" smtClean="0">
                <a:solidFill>
                  <a:schemeClr val="bg1"/>
                </a:solidFill>
              </a:rPr>
              <a:t>Internacional</a:t>
            </a:r>
            <a:r>
              <a:rPr lang="en-US" sz="1400" dirty="0" smtClean="0">
                <a:solidFill>
                  <a:schemeClr val="bg1"/>
                </a:solidFill>
              </a:rPr>
              <a:t> TGI S.A. </a:t>
            </a:r>
            <a:r>
              <a:rPr lang="en-US" sz="1400" dirty="0" smtClean="0">
                <a:solidFill>
                  <a:schemeClr val="bg1"/>
                </a:solidFill>
              </a:rPr>
              <a:t>ESP.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All rights reserved. No part of this presentation may be reproduced or used in any form or by any means without the explicit permission of TGI S.A. </a:t>
            </a:r>
            <a:r>
              <a:rPr lang="en-US" sz="1400" dirty="0" smtClean="0">
                <a:solidFill>
                  <a:schemeClr val="bg1"/>
                </a:solidFill>
              </a:rPr>
              <a:t>ESP.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545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iU9DNwykeEovcKHO6t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2OaDGFqUyRotVQImRz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4.L8CIrUOBgiIfNvnn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u8uJcHkiRksAf4YOO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rJM2hlWUiNs.OJ2.Nq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izWea_n0Ca9Y9_xesN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h_QKOu70WpHxNOQaDU3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KeMqJf8ESkD0eHm_TCW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hOM_e6Skyachx1FLPnj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aAplEWbUu2tkGJZ1Pr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Gx_E9K1EiyhQu3PrP3x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hrXVdhAUqQT8HCnWqFC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iU9DNwykeEovcKHO6t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2OaDGFqUyRotVQImRz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4.L8CIrUOBgiIfNvnnZ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u8uJcHkiRksAf4YOOa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rJM2hlWUiNs.OJ2.Nq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izWea_n0Ca9Y9_xesN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h_QKOu70WpHxNOQaDU3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14YCT5PkSFzg.V.aIy7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jnpXZyc02Q8fvsVIZ6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f4MfsFZkG8J99PjTxF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KeMqJf8ESkD0eHm_TC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hOM_e6Skyachx1FLPn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aAplEWbUu2tkGJZ1Pr.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hrXVdhAUqQT8HCnWqFCQ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10632</TotalTime>
  <Words>959</Words>
  <Application>Microsoft Office PowerPoint</Application>
  <PresentationFormat>Custom</PresentationFormat>
  <Paragraphs>152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Tema de Office</vt:lpstr>
      <vt:lpstr>3_Tema de Office</vt:lpstr>
      <vt:lpstr>Diapositiva de think-cell</vt:lpstr>
      <vt:lpstr>Slide 1</vt:lpstr>
      <vt:lpstr>TCFD Risk and Opportunities</vt:lpstr>
      <vt:lpstr>Climate Change Risk based on the TCFD methodology</vt:lpstr>
      <vt:lpstr>Heat Map</vt:lpstr>
      <vt:lpstr>Climate Opportunities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Cristina Rubiano Mendieta</dc:creator>
  <cp:lastModifiedBy>dluxmonkey@outlook.com</cp:lastModifiedBy>
  <cp:revision>38</cp:revision>
  <dcterms:created xsi:type="dcterms:W3CDTF">2022-03-07T16:47:21Z</dcterms:created>
  <dcterms:modified xsi:type="dcterms:W3CDTF">2022-11-30T03:05:40Z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6440b0-bb43-4d81-a621-bc28eeeaa1f1_Enabled">
    <vt:lpwstr>true</vt:lpwstr>
  </property>
  <property fmtid="{D5CDD505-2E9C-101B-9397-08002B2CF9AE}" pid="3" name="MSIP_Label_f56440b0-bb43-4d81-a621-bc28eeeaa1f1_SetDate">
    <vt:lpwstr>2022-03-07T17:02:20Z</vt:lpwstr>
  </property>
  <property fmtid="{D5CDD505-2E9C-101B-9397-08002B2CF9AE}" pid="4" name="MSIP_Label_f56440b0-bb43-4d81-a621-bc28eeeaa1f1_Method">
    <vt:lpwstr>Privileged</vt:lpwstr>
  </property>
  <property fmtid="{D5CDD505-2E9C-101B-9397-08002B2CF9AE}" pid="5" name="MSIP_Label_f56440b0-bb43-4d81-a621-bc28eeeaa1f1_Name">
    <vt:lpwstr>f56440b0-bb43-4d81-a621-bc28eeeaa1f1</vt:lpwstr>
  </property>
  <property fmtid="{D5CDD505-2E9C-101B-9397-08002B2CF9AE}" pid="6" name="MSIP_Label_f56440b0-bb43-4d81-a621-bc28eeeaa1f1_SiteId">
    <vt:lpwstr>d49de431-8ec2-4627-95dc-a1b041bbab30</vt:lpwstr>
  </property>
  <property fmtid="{D5CDD505-2E9C-101B-9397-08002B2CF9AE}" pid="7" name="MSIP_Label_f56440b0-bb43-4d81-a621-bc28eeeaa1f1_ActionId">
    <vt:lpwstr>1efc1418-7952-4048-a84d-42e3e6ed2fa1</vt:lpwstr>
  </property>
  <property fmtid="{D5CDD505-2E9C-101B-9397-08002B2CF9AE}" pid="8" name="MSIP_Label_f56440b0-bb43-4d81-a621-bc28eeeaa1f1_ContentBits">
    <vt:lpwstr>0</vt:lpwstr>
  </property>
</Properties>
</file>